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256" r:id="rId2"/>
    <p:sldId id="267" r:id="rId3"/>
    <p:sldId id="257" r:id="rId4"/>
    <p:sldId id="396" r:id="rId5"/>
    <p:sldId id="268" r:id="rId6"/>
    <p:sldId id="341" r:id="rId7"/>
    <p:sldId id="461" r:id="rId8"/>
    <p:sldId id="258" r:id="rId9"/>
    <p:sldId id="383" r:id="rId10"/>
    <p:sldId id="462" r:id="rId11"/>
    <p:sldId id="385" r:id="rId12"/>
    <p:sldId id="463" r:id="rId13"/>
    <p:sldId id="506" r:id="rId14"/>
    <p:sldId id="459" r:id="rId15"/>
    <p:sldId id="387" r:id="rId16"/>
    <p:sldId id="464" r:id="rId17"/>
    <p:sldId id="388" r:id="rId18"/>
    <p:sldId id="465" r:id="rId19"/>
    <p:sldId id="386" r:id="rId20"/>
    <p:sldId id="466" r:id="rId21"/>
    <p:sldId id="389" r:id="rId22"/>
    <p:sldId id="467" r:id="rId23"/>
    <p:sldId id="390" r:id="rId24"/>
    <p:sldId id="468" r:id="rId25"/>
    <p:sldId id="391" r:id="rId26"/>
    <p:sldId id="469" r:id="rId27"/>
    <p:sldId id="392" r:id="rId28"/>
    <p:sldId id="470" r:id="rId29"/>
    <p:sldId id="393" r:id="rId30"/>
    <p:sldId id="394" r:id="rId31"/>
    <p:sldId id="395" r:id="rId32"/>
    <p:sldId id="471" r:id="rId33"/>
    <p:sldId id="397" r:id="rId34"/>
    <p:sldId id="472" r:id="rId35"/>
    <p:sldId id="398" r:id="rId36"/>
    <p:sldId id="399" r:id="rId37"/>
    <p:sldId id="473" r:id="rId38"/>
    <p:sldId id="460" r:id="rId39"/>
    <p:sldId id="401" r:id="rId40"/>
    <p:sldId id="500" r:id="rId41"/>
    <p:sldId id="402" r:id="rId42"/>
    <p:sldId id="474" r:id="rId43"/>
    <p:sldId id="403" r:id="rId44"/>
    <p:sldId id="404" r:id="rId45"/>
    <p:sldId id="405" r:id="rId46"/>
    <p:sldId id="406" r:id="rId47"/>
    <p:sldId id="475" r:id="rId48"/>
    <p:sldId id="407" r:id="rId49"/>
    <p:sldId id="408" r:id="rId50"/>
    <p:sldId id="476" r:id="rId51"/>
    <p:sldId id="409" r:id="rId52"/>
    <p:sldId id="410" r:id="rId53"/>
    <p:sldId id="477" r:id="rId54"/>
    <p:sldId id="411" r:id="rId55"/>
    <p:sldId id="478" r:id="rId56"/>
    <p:sldId id="412" r:id="rId57"/>
    <p:sldId id="413" r:id="rId58"/>
    <p:sldId id="414" r:id="rId59"/>
    <p:sldId id="415" r:id="rId60"/>
    <p:sldId id="416" r:id="rId61"/>
    <p:sldId id="479" r:id="rId62"/>
    <p:sldId id="417" r:id="rId63"/>
    <p:sldId id="418" r:id="rId64"/>
    <p:sldId id="419" r:id="rId65"/>
    <p:sldId id="480" r:id="rId66"/>
    <p:sldId id="420" r:id="rId67"/>
    <p:sldId id="421" r:id="rId68"/>
    <p:sldId id="422" r:id="rId69"/>
    <p:sldId id="502" r:id="rId70"/>
    <p:sldId id="423" r:id="rId71"/>
    <p:sldId id="424" r:id="rId72"/>
    <p:sldId id="481" r:id="rId73"/>
    <p:sldId id="426" r:id="rId74"/>
    <p:sldId id="427" r:id="rId75"/>
    <p:sldId id="482" r:id="rId76"/>
    <p:sldId id="428" r:id="rId77"/>
    <p:sldId id="483" r:id="rId78"/>
    <p:sldId id="429" r:id="rId79"/>
    <p:sldId id="484" r:id="rId80"/>
    <p:sldId id="503" r:id="rId81"/>
    <p:sldId id="485" r:id="rId82"/>
    <p:sldId id="504" r:id="rId83"/>
    <p:sldId id="486" r:id="rId84"/>
    <p:sldId id="505" r:id="rId85"/>
    <p:sldId id="487" r:id="rId86"/>
    <p:sldId id="430" r:id="rId87"/>
    <p:sldId id="488" r:id="rId88"/>
    <p:sldId id="431" r:id="rId89"/>
    <p:sldId id="425" r:id="rId90"/>
    <p:sldId id="489" r:id="rId91"/>
    <p:sldId id="432" r:id="rId92"/>
    <p:sldId id="490" r:id="rId93"/>
    <p:sldId id="433" r:id="rId94"/>
    <p:sldId id="491" r:id="rId95"/>
    <p:sldId id="434" r:id="rId96"/>
    <p:sldId id="436" r:id="rId97"/>
    <p:sldId id="501" r:id="rId98"/>
    <p:sldId id="438" r:id="rId99"/>
    <p:sldId id="439" r:id="rId100"/>
    <p:sldId id="492" r:id="rId101"/>
    <p:sldId id="437" r:id="rId102"/>
    <p:sldId id="450" r:id="rId103"/>
    <p:sldId id="451" r:id="rId104"/>
    <p:sldId id="452" r:id="rId105"/>
    <p:sldId id="453" r:id="rId106"/>
    <p:sldId id="454" r:id="rId107"/>
    <p:sldId id="455" r:id="rId108"/>
    <p:sldId id="456" r:id="rId109"/>
    <p:sldId id="448" r:id="rId110"/>
    <p:sldId id="440" r:id="rId111"/>
    <p:sldId id="493" r:id="rId112"/>
    <p:sldId id="444" r:id="rId113"/>
    <p:sldId id="445" r:id="rId114"/>
    <p:sldId id="494" r:id="rId115"/>
    <p:sldId id="446" r:id="rId116"/>
    <p:sldId id="495" r:id="rId117"/>
    <p:sldId id="447" r:id="rId118"/>
    <p:sldId id="496" r:id="rId119"/>
    <p:sldId id="457" r:id="rId120"/>
    <p:sldId id="497" r:id="rId121"/>
    <p:sldId id="458" r:id="rId122"/>
    <p:sldId id="498" r:id="rId123"/>
    <p:sldId id="449" r:id="rId124"/>
    <p:sldId id="499" r:id="rId1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31859C"/>
    <a:srgbClr val="FFFFFF"/>
    <a:srgbClr val="D7B0E8"/>
    <a:srgbClr val="CA97E1"/>
    <a:srgbClr val="CCFFFF"/>
    <a:srgbClr val="0000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54" autoAdjust="0"/>
    <p:restoredTop sz="66235" autoAdjust="0"/>
  </p:normalViewPr>
  <p:slideViewPr>
    <p:cSldViewPr>
      <p:cViewPr varScale="1">
        <p:scale>
          <a:sx n="60" d="100"/>
          <a:sy n="60" d="100"/>
        </p:scale>
        <p:origin x="42" y="20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3556"/>
    </p:cViewPr>
  </p:sorterViewPr>
  <p:notesViewPr>
    <p:cSldViewPr>
      <p:cViewPr varScale="1">
        <p:scale>
          <a:sx n="140" d="100"/>
          <a:sy n="140" d="100"/>
        </p:scale>
        <p:origin x="-96" y="-11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_rels/data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CE376-9BF1-4BF7-8A5E-38601C521278}"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0FFC48C0-CBF4-4FF6-97DF-A06CD83B6507}">
      <dgm:prSet phldrT="[Text]"/>
      <dgm:spPr/>
      <dgm:t>
        <a:bodyPr/>
        <a:lstStyle/>
        <a:p>
          <a:r>
            <a:rPr lang="en-US" dirty="0" smtClean="0"/>
            <a:t>Repeated, chronic, significant or multiple traumas</a:t>
          </a:r>
          <a:endParaRPr lang="en-US" dirty="0"/>
        </a:p>
      </dgm:t>
    </dgm:pt>
    <dgm:pt modelId="{C1A65DA7-8033-48CD-A991-27475AA48BF5}" type="parTrans" cxnId="{B75FEDD2-4849-4573-9E59-06E09E8E7D09}">
      <dgm:prSet/>
      <dgm:spPr/>
      <dgm:t>
        <a:bodyPr/>
        <a:lstStyle/>
        <a:p>
          <a:endParaRPr lang="en-US"/>
        </a:p>
      </dgm:t>
    </dgm:pt>
    <dgm:pt modelId="{2225B01B-2A96-49C4-886C-A6731A6E55E7}" type="sibTrans" cxnId="{B75FEDD2-4849-4573-9E59-06E09E8E7D09}">
      <dgm:prSet/>
      <dgm:spPr/>
      <dgm:t>
        <a:bodyPr/>
        <a:lstStyle/>
        <a:p>
          <a:endParaRPr lang="en-US"/>
        </a:p>
      </dgm:t>
    </dgm:pt>
    <dgm:pt modelId="{4EE55436-9C5C-4CBD-8D48-86F91354264B}">
      <dgm:prSet phldrT="[Text]"/>
      <dgm:spPr/>
      <dgm:t>
        <a:bodyPr/>
        <a:lstStyle/>
        <a:p>
          <a:r>
            <a:rPr lang="en-US" dirty="0" smtClean="0"/>
            <a:t>Substance abuse, mental illness and health problems</a:t>
          </a:r>
          <a:endParaRPr lang="en-US" dirty="0"/>
        </a:p>
      </dgm:t>
    </dgm:pt>
    <dgm:pt modelId="{2BB42378-311C-46D8-9140-D9B745285FD0}" type="parTrans" cxnId="{1AED5F7B-770E-4C65-8A42-2794B44E26AA}">
      <dgm:prSet/>
      <dgm:spPr/>
      <dgm:t>
        <a:bodyPr/>
        <a:lstStyle/>
        <a:p>
          <a:endParaRPr lang="en-US"/>
        </a:p>
      </dgm:t>
    </dgm:pt>
    <dgm:pt modelId="{0333A972-D0F9-42B4-ADF2-EE7AB0394E3F}" type="sibTrans" cxnId="{1AED5F7B-770E-4C65-8A42-2794B44E26AA}">
      <dgm:prSet/>
      <dgm:spPr/>
      <dgm:t>
        <a:bodyPr/>
        <a:lstStyle/>
        <a:p>
          <a:endParaRPr lang="en-US"/>
        </a:p>
      </dgm:t>
    </dgm:pt>
    <dgm:pt modelId="{BD6FC2E6-FFE1-46FF-AB7E-3475B55BA0C1}" type="pres">
      <dgm:prSet presAssocID="{91DCE376-9BF1-4BF7-8A5E-38601C521278}" presName="Name0" presStyleCnt="0">
        <dgm:presLayoutVars>
          <dgm:dir/>
          <dgm:animLvl val="lvl"/>
          <dgm:resizeHandles val="exact"/>
        </dgm:presLayoutVars>
      </dgm:prSet>
      <dgm:spPr/>
      <dgm:t>
        <a:bodyPr/>
        <a:lstStyle/>
        <a:p>
          <a:endParaRPr lang="en-US"/>
        </a:p>
      </dgm:t>
    </dgm:pt>
    <dgm:pt modelId="{446BDB39-E9D3-4BE5-A490-6EB99394C19C}" type="pres">
      <dgm:prSet presAssocID="{4EE55436-9C5C-4CBD-8D48-86F91354264B}" presName="boxAndChildren" presStyleCnt="0"/>
      <dgm:spPr/>
    </dgm:pt>
    <dgm:pt modelId="{D0F78FD6-D183-478E-BA6E-AAAC74817EF2}" type="pres">
      <dgm:prSet presAssocID="{4EE55436-9C5C-4CBD-8D48-86F91354264B}" presName="parentTextBox" presStyleLbl="node1" presStyleIdx="0" presStyleCnt="2"/>
      <dgm:spPr/>
      <dgm:t>
        <a:bodyPr/>
        <a:lstStyle/>
        <a:p>
          <a:endParaRPr lang="en-US"/>
        </a:p>
      </dgm:t>
    </dgm:pt>
    <dgm:pt modelId="{63C03ABD-A488-400A-BBA5-7903A90C12F7}" type="pres">
      <dgm:prSet presAssocID="{2225B01B-2A96-49C4-886C-A6731A6E55E7}" presName="sp" presStyleCnt="0"/>
      <dgm:spPr/>
    </dgm:pt>
    <dgm:pt modelId="{89D568FD-5521-4B57-A695-95782DC4E634}" type="pres">
      <dgm:prSet presAssocID="{0FFC48C0-CBF4-4FF6-97DF-A06CD83B6507}" presName="arrowAndChildren" presStyleCnt="0"/>
      <dgm:spPr/>
    </dgm:pt>
    <dgm:pt modelId="{7A1733F2-1079-4277-BA8C-E259D37F802D}" type="pres">
      <dgm:prSet presAssocID="{0FFC48C0-CBF4-4FF6-97DF-A06CD83B6507}" presName="parentTextArrow" presStyleLbl="node1" presStyleIdx="1" presStyleCnt="2" custLinFactNeighborY="-6471"/>
      <dgm:spPr/>
      <dgm:t>
        <a:bodyPr/>
        <a:lstStyle/>
        <a:p>
          <a:endParaRPr lang="en-US"/>
        </a:p>
      </dgm:t>
    </dgm:pt>
  </dgm:ptLst>
  <dgm:cxnLst>
    <dgm:cxn modelId="{180684CE-1420-44E8-890C-AC5610F16E8F}" type="presOf" srcId="{91DCE376-9BF1-4BF7-8A5E-38601C521278}" destId="{BD6FC2E6-FFE1-46FF-AB7E-3475B55BA0C1}" srcOrd="0" destOrd="0" presId="urn:microsoft.com/office/officeart/2005/8/layout/process4"/>
    <dgm:cxn modelId="{1AED5F7B-770E-4C65-8A42-2794B44E26AA}" srcId="{91DCE376-9BF1-4BF7-8A5E-38601C521278}" destId="{4EE55436-9C5C-4CBD-8D48-86F91354264B}" srcOrd="1" destOrd="0" parTransId="{2BB42378-311C-46D8-9140-D9B745285FD0}" sibTransId="{0333A972-D0F9-42B4-ADF2-EE7AB0394E3F}"/>
    <dgm:cxn modelId="{DDFDFDF4-4C2B-44B0-9438-259DBFA00C2A}" type="presOf" srcId="{0FFC48C0-CBF4-4FF6-97DF-A06CD83B6507}" destId="{7A1733F2-1079-4277-BA8C-E259D37F802D}" srcOrd="0" destOrd="0" presId="urn:microsoft.com/office/officeart/2005/8/layout/process4"/>
    <dgm:cxn modelId="{B75FEDD2-4849-4573-9E59-06E09E8E7D09}" srcId="{91DCE376-9BF1-4BF7-8A5E-38601C521278}" destId="{0FFC48C0-CBF4-4FF6-97DF-A06CD83B6507}" srcOrd="0" destOrd="0" parTransId="{C1A65DA7-8033-48CD-A991-27475AA48BF5}" sibTransId="{2225B01B-2A96-49C4-886C-A6731A6E55E7}"/>
    <dgm:cxn modelId="{02EC4918-2161-42C6-AB1E-A99BA45A9978}" type="presOf" srcId="{4EE55436-9C5C-4CBD-8D48-86F91354264B}" destId="{D0F78FD6-D183-478E-BA6E-AAAC74817EF2}" srcOrd="0" destOrd="0" presId="urn:microsoft.com/office/officeart/2005/8/layout/process4"/>
    <dgm:cxn modelId="{58F12B63-A993-465E-ABC8-0B13C9791FFD}" type="presParOf" srcId="{BD6FC2E6-FFE1-46FF-AB7E-3475B55BA0C1}" destId="{446BDB39-E9D3-4BE5-A490-6EB99394C19C}" srcOrd="0" destOrd="0" presId="urn:microsoft.com/office/officeart/2005/8/layout/process4"/>
    <dgm:cxn modelId="{31A5A7D5-0038-4D01-907A-59A338539564}" type="presParOf" srcId="{446BDB39-E9D3-4BE5-A490-6EB99394C19C}" destId="{D0F78FD6-D183-478E-BA6E-AAAC74817EF2}" srcOrd="0" destOrd="0" presId="urn:microsoft.com/office/officeart/2005/8/layout/process4"/>
    <dgm:cxn modelId="{31C5D2CB-5A0F-4B7B-B9CA-56C3C4615CA5}" type="presParOf" srcId="{BD6FC2E6-FFE1-46FF-AB7E-3475B55BA0C1}" destId="{63C03ABD-A488-400A-BBA5-7903A90C12F7}" srcOrd="1" destOrd="0" presId="urn:microsoft.com/office/officeart/2005/8/layout/process4"/>
    <dgm:cxn modelId="{40BC9A3E-08D2-4A96-8B11-9F659D7C7EE5}" type="presParOf" srcId="{BD6FC2E6-FFE1-46FF-AB7E-3475B55BA0C1}" destId="{89D568FD-5521-4B57-A695-95782DC4E634}" srcOrd="2" destOrd="0" presId="urn:microsoft.com/office/officeart/2005/8/layout/process4"/>
    <dgm:cxn modelId="{45732811-EFA1-4853-A16C-DDA32DB5B683}" type="presParOf" srcId="{89D568FD-5521-4B57-A695-95782DC4E634}" destId="{7A1733F2-1079-4277-BA8C-E259D37F802D}"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9D1AC6EB-917D-448A-BD6F-3FA2DA081C23}">
      <dgm:prSet phldrT="[Text]" custT="1"/>
      <dgm:spPr>
        <a:solidFill>
          <a:schemeClr val="accent6">
            <a:lumMod val="20000"/>
            <a:lumOff val="80000"/>
          </a:schemeClr>
        </a:solidFill>
        <a:ln>
          <a:solidFill>
            <a:schemeClr val="accent3"/>
          </a:solidFill>
        </a:ln>
      </dgm:spPr>
      <dgm:t>
        <a:bodyPr/>
        <a:lstStyle/>
        <a:p>
          <a:r>
            <a:rPr lang="en-US" sz="2400" b="1" dirty="0" err="1" smtClean="0">
              <a:solidFill>
                <a:schemeClr val="tx1"/>
              </a:solidFill>
            </a:rPr>
            <a:t>Janeth</a:t>
          </a:r>
          <a:r>
            <a:rPr lang="en-US" sz="2400" b="1" dirty="0" smtClean="0">
              <a:solidFill>
                <a:schemeClr val="tx1"/>
              </a:solidFill>
            </a:rPr>
            <a:t> </a:t>
          </a:r>
          <a:r>
            <a:rPr lang="en-US" sz="2400" b="1" dirty="0" err="1" smtClean="0">
              <a:solidFill>
                <a:schemeClr val="tx1"/>
              </a:solidFill>
            </a:rPr>
            <a:t>Mcfarren</a:t>
          </a:r>
          <a:r>
            <a:rPr lang="en-US" sz="2400" b="1" dirty="0" smtClean="0">
              <a:solidFill>
                <a:schemeClr val="tx1"/>
              </a:solidFill>
            </a:rPr>
            <a:t> recently started telling you about having conversations with her family in California.  She does not have a phone and there is no record of these conversations.  After talking with the family, you discover that she has hallucinated in the past when there is a change in her environment.  You have just had several staff change their schedule and some of </a:t>
          </a:r>
          <a:r>
            <a:rPr lang="en-US" sz="2400" b="1" dirty="0" err="1" smtClean="0">
              <a:solidFill>
                <a:schemeClr val="tx1"/>
              </a:solidFill>
            </a:rPr>
            <a:t>Janeth’s</a:t>
          </a:r>
          <a:r>
            <a:rPr lang="en-US" sz="2400" b="1" dirty="0" smtClean="0">
              <a:solidFill>
                <a:schemeClr val="tx1"/>
              </a:solidFill>
            </a:rPr>
            <a:t> favorite activities have changed.</a:t>
          </a:r>
        </a:p>
        <a:p>
          <a:r>
            <a:rPr lang="en-US" sz="2400" b="1" dirty="0" smtClean="0">
              <a:solidFill>
                <a:schemeClr val="tx1"/>
              </a:solidFill>
            </a:rPr>
            <a:t>Discuss how you can accomplish step three.</a:t>
          </a:r>
        </a:p>
      </dgm:t>
    </dgm:pt>
    <dgm:pt modelId="{133568E8-BF38-466F-A263-B4E0C2101E7D}" type="parTrans" cxnId="{F41E4942-6A45-457F-A318-09BDE24048F6}">
      <dgm:prSet/>
      <dgm:spPr/>
      <dgm:t>
        <a:bodyPr/>
        <a:lstStyle/>
        <a:p>
          <a:endParaRPr lang="en-US"/>
        </a:p>
      </dgm:t>
    </dgm:pt>
    <dgm:pt modelId="{9117D127-5CB4-4CB6-B3A1-F25333E4F0D4}" type="sibTrans" cxnId="{F41E4942-6A45-457F-A318-09BDE24048F6}">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1E23A184-C47F-4F0D-9BAB-B3D1D3090A2C}" type="pres">
      <dgm:prSet presAssocID="{9D1AC6EB-917D-448A-BD6F-3FA2DA081C23}" presName="node" presStyleLbl="node1" presStyleIdx="0" presStyleCnt="1" custScaleY="97280" custLinFactNeighborY="7376">
        <dgm:presLayoutVars>
          <dgm:bulletEnabled val="1"/>
        </dgm:presLayoutVars>
      </dgm:prSet>
      <dgm:spPr/>
      <dgm:t>
        <a:bodyPr/>
        <a:lstStyle/>
        <a:p>
          <a:endParaRPr lang="en-US"/>
        </a:p>
      </dgm:t>
    </dgm:pt>
  </dgm:ptLst>
  <dgm:cxnLst>
    <dgm:cxn modelId="{5C77B0AC-8208-49F4-B524-796D5830C0FF}" type="presOf" srcId="{9D1AC6EB-917D-448A-BD6F-3FA2DA081C23}" destId="{1E23A184-C47F-4F0D-9BAB-B3D1D3090A2C}" srcOrd="0" destOrd="0" presId="urn:microsoft.com/office/officeart/2005/8/layout/process1"/>
    <dgm:cxn modelId="{DF30C821-8DAF-472E-BFE2-1182090145B8}" type="presOf" srcId="{CE49BAD7-F3F6-4AD2-BE2E-8261025DE255}" destId="{2162FB8B-C9A5-4B96-A5DE-A5853863567D}" srcOrd="0" destOrd="0" presId="urn:microsoft.com/office/officeart/2005/8/layout/process1"/>
    <dgm:cxn modelId="{F41E4942-6A45-457F-A318-09BDE24048F6}" srcId="{CE49BAD7-F3F6-4AD2-BE2E-8261025DE255}" destId="{9D1AC6EB-917D-448A-BD6F-3FA2DA081C23}" srcOrd="0" destOrd="0" parTransId="{133568E8-BF38-466F-A263-B4E0C2101E7D}" sibTransId="{9117D127-5CB4-4CB6-B3A1-F25333E4F0D4}"/>
    <dgm:cxn modelId="{02BBFA52-EB40-4DCA-A050-FC5125470A6D}" type="presParOf" srcId="{2162FB8B-C9A5-4B96-A5DE-A5853863567D}" destId="{1E23A184-C47F-4F0D-9BAB-B3D1D3090A2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A220B2-ED52-4C36-A621-BEF326591C30}" type="doc">
      <dgm:prSet loTypeId="urn:diagrams.loki3.com/VaryingWidthList" loCatId="list" qsTypeId="urn:microsoft.com/office/officeart/2005/8/quickstyle/simple1" qsCatId="simple" csTypeId="urn:microsoft.com/office/officeart/2005/8/colors/colorful2" csCatId="colorful" phldr="1"/>
      <dgm:spPr/>
      <dgm:t>
        <a:bodyPr/>
        <a:lstStyle/>
        <a:p>
          <a:endParaRPr lang="en-US"/>
        </a:p>
      </dgm:t>
    </dgm:pt>
    <dgm:pt modelId="{D1918E78-F5BC-4983-9EBD-353C9E30650D}">
      <dgm:prSet phldrT="[Text]"/>
      <dgm:spPr/>
      <dgm:t>
        <a:bodyPr/>
        <a:lstStyle/>
        <a:p>
          <a:r>
            <a:rPr lang="en-US" dirty="0" smtClean="0"/>
            <a:t>Talk Therapy</a:t>
          </a:r>
          <a:endParaRPr lang="en-US" dirty="0"/>
        </a:p>
      </dgm:t>
    </dgm:pt>
    <dgm:pt modelId="{0616F080-CF32-4107-9CD0-E216624A0126}" type="parTrans" cxnId="{AE42E847-5CDA-4E49-99E4-DF9B04D301A5}">
      <dgm:prSet/>
      <dgm:spPr/>
      <dgm:t>
        <a:bodyPr/>
        <a:lstStyle/>
        <a:p>
          <a:endParaRPr lang="en-US"/>
        </a:p>
      </dgm:t>
    </dgm:pt>
    <dgm:pt modelId="{7627E9DC-D8B9-45A2-A7D6-087E74F04E4D}" type="sibTrans" cxnId="{AE42E847-5CDA-4E49-99E4-DF9B04D301A5}">
      <dgm:prSet/>
      <dgm:spPr/>
      <dgm:t>
        <a:bodyPr/>
        <a:lstStyle/>
        <a:p>
          <a:endParaRPr lang="en-US"/>
        </a:p>
      </dgm:t>
    </dgm:pt>
    <dgm:pt modelId="{B8ACBFDB-EC4A-440D-8A33-B354F9F73D54}">
      <dgm:prSet phldrT="[Text]"/>
      <dgm:spPr/>
      <dgm:t>
        <a:bodyPr/>
        <a:lstStyle/>
        <a:p>
          <a:r>
            <a:rPr lang="en-US" dirty="0" smtClean="0"/>
            <a:t>Aromatherapy</a:t>
          </a:r>
          <a:endParaRPr lang="en-US" dirty="0"/>
        </a:p>
      </dgm:t>
    </dgm:pt>
    <dgm:pt modelId="{2473F28E-5920-4959-8CA8-C26C7FC5F177}" type="parTrans" cxnId="{2DC78701-41CC-465A-9D18-2C3A32C93255}">
      <dgm:prSet/>
      <dgm:spPr/>
      <dgm:t>
        <a:bodyPr/>
        <a:lstStyle/>
        <a:p>
          <a:endParaRPr lang="en-US"/>
        </a:p>
      </dgm:t>
    </dgm:pt>
    <dgm:pt modelId="{FB2B516F-14A5-46DE-83AD-890526D8202D}" type="sibTrans" cxnId="{2DC78701-41CC-465A-9D18-2C3A32C93255}">
      <dgm:prSet/>
      <dgm:spPr/>
      <dgm:t>
        <a:bodyPr/>
        <a:lstStyle/>
        <a:p>
          <a:endParaRPr lang="en-US"/>
        </a:p>
      </dgm:t>
    </dgm:pt>
    <dgm:pt modelId="{14BD23CF-1B07-4A11-9CC3-F9D0B19529AE}">
      <dgm:prSet phldrT="[Text]"/>
      <dgm:spPr/>
      <dgm:t>
        <a:bodyPr/>
        <a:lstStyle/>
        <a:p>
          <a:r>
            <a:rPr lang="en-US" dirty="0" smtClean="0"/>
            <a:t>Exercise</a:t>
          </a:r>
          <a:endParaRPr lang="en-US" dirty="0"/>
        </a:p>
      </dgm:t>
    </dgm:pt>
    <dgm:pt modelId="{51FC1FCB-5179-4A6F-A336-29ADA9731A9D}" type="parTrans" cxnId="{BFA7EAE2-B3C2-42F9-B2AE-D6A95FCCA7D0}">
      <dgm:prSet/>
      <dgm:spPr/>
      <dgm:t>
        <a:bodyPr/>
        <a:lstStyle/>
        <a:p>
          <a:endParaRPr lang="en-US"/>
        </a:p>
      </dgm:t>
    </dgm:pt>
    <dgm:pt modelId="{C2927A66-0033-4E0F-ABB1-A669B1E7D781}" type="sibTrans" cxnId="{BFA7EAE2-B3C2-42F9-B2AE-D6A95FCCA7D0}">
      <dgm:prSet/>
      <dgm:spPr/>
      <dgm:t>
        <a:bodyPr/>
        <a:lstStyle/>
        <a:p>
          <a:endParaRPr lang="en-US"/>
        </a:p>
      </dgm:t>
    </dgm:pt>
    <dgm:pt modelId="{3D3A4CB5-CE28-4814-9D22-CB3F2E57C51B}">
      <dgm:prSet phldrT="[Text]"/>
      <dgm:spPr/>
      <dgm:t>
        <a:bodyPr/>
        <a:lstStyle/>
        <a:p>
          <a:r>
            <a:rPr lang="en-US" dirty="0" smtClean="0"/>
            <a:t>Music therapy</a:t>
          </a:r>
          <a:endParaRPr lang="en-US" dirty="0"/>
        </a:p>
      </dgm:t>
    </dgm:pt>
    <dgm:pt modelId="{73E294F2-F857-4798-B0C0-175675ACF839}" type="parTrans" cxnId="{81639995-C790-406B-9372-78DAC21FBAD3}">
      <dgm:prSet/>
      <dgm:spPr/>
      <dgm:t>
        <a:bodyPr/>
        <a:lstStyle/>
        <a:p>
          <a:endParaRPr lang="en-US"/>
        </a:p>
      </dgm:t>
    </dgm:pt>
    <dgm:pt modelId="{1E1D86BF-61EC-40D9-9DEB-08DAAF0EDCBE}" type="sibTrans" cxnId="{81639995-C790-406B-9372-78DAC21FBAD3}">
      <dgm:prSet/>
      <dgm:spPr/>
      <dgm:t>
        <a:bodyPr/>
        <a:lstStyle/>
        <a:p>
          <a:endParaRPr lang="en-US"/>
        </a:p>
      </dgm:t>
    </dgm:pt>
    <dgm:pt modelId="{0CDEE60D-616E-4B09-8163-BE31A6950FEA}">
      <dgm:prSet phldrT="[Text]"/>
      <dgm:spPr/>
      <dgm:t>
        <a:bodyPr/>
        <a:lstStyle/>
        <a:p>
          <a:r>
            <a:rPr lang="en-US" dirty="0" smtClean="0"/>
            <a:t>Naturopathic medicine</a:t>
          </a:r>
          <a:endParaRPr lang="en-US" dirty="0"/>
        </a:p>
      </dgm:t>
    </dgm:pt>
    <dgm:pt modelId="{24689448-8852-4999-8CC4-FED1E2FC6A46}" type="parTrans" cxnId="{447D86FD-FFD9-4D16-95FE-77F26E951423}">
      <dgm:prSet/>
      <dgm:spPr/>
      <dgm:t>
        <a:bodyPr/>
        <a:lstStyle/>
        <a:p>
          <a:endParaRPr lang="en-US"/>
        </a:p>
      </dgm:t>
    </dgm:pt>
    <dgm:pt modelId="{6095FA92-92D8-4976-A62D-E0FDF422A6F4}" type="sibTrans" cxnId="{447D86FD-FFD9-4D16-95FE-77F26E951423}">
      <dgm:prSet/>
      <dgm:spPr/>
      <dgm:t>
        <a:bodyPr/>
        <a:lstStyle/>
        <a:p>
          <a:endParaRPr lang="en-US"/>
        </a:p>
      </dgm:t>
    </dgm:pt>
    <dgm:pt modelId="{6C4089C5-84A3-497F-8BED-A42885AEE262}">
      <dgm:prSet phldrT="[Text]"/>
      <dgm:spPr/>
      <dgm:t>
        <a:bodyPr/>
        <a:lstStyle/>
        <a:p>
          <a:r>
            <a:rPr lang="en-US" dirty="0" smtClean="0"/>
            <a:t>Nutritional healing</a:t>
          </a:r>
          <a:endParaRPr lang="en-US" dirty="0"/>
        </a:p>
      </dgm:t>
    </dgm:pt>
    <dgm:pt modelId="{4BF2EA29-F968-42B2-8E60-BD3365F2B1E4}" type="parTrans" cxnId="{B82DB2BC-795C-425B-A171-C9FB52A28493}">
      <dgm:prSet/>
      <dgm:spPr/>
      <dgm:t>
        <a:bodyPr/>
        <a:lstStyle/>
        <a:p>
          <a:endParaRPr lang="en-US"/>
        </a:p>
      </dgm:t>
    </dgm:pt>
    <dgm:pt modelId="{15CE76C4-5187-4557-B380-B2A42C998229}" type="sibTrans" cxnId="{B82DB2BC-795C-425B-A171-C9FB52A28493}">
      <dgm:prSet/>
      <dgm:spPr/>
      <dgm:t>
        <a:bodyPr/>
        <a:lstStyle/>
        <a:p>
          <a:endParaRPr lang="en-US"/>
        </a:p>
      </dgm:t>
    </dgm:pt>
    <dgm:pt modelId="{F45A2B17-C816-40FE-9D29-15D41E611855}">
      <dgm:prSet phldrT="[Text]"/>
      <dgm:spPr/>
      <dgm:t>
        <a:bodyPr/>
        <a:lstStyle/>
        <a:p>
          <a:r>
            <a:rPr lang="en-US" dirty="0" smtClean="0"/>
            <a:t>Supplements</a:t>
          </a:r>
          <a:endParaRPr lang="en-US" dirty="0"/>
        </a:p>
      </dgm:t>
    </dgm:pt>
    <dgm:pt modelId="{30FCD46E-8E0A-471E-B374-70E46083B2B2}" type="parTrans" cxnId="{175440BA-0502-4F78-8A5E-D38F43A43A43}">
      <dgm:prSet/>
      <dgm:spPr/>
      <dgm:t>
        <a:bodyPr/>
        <a:lstStyle/>
        <a:p>
          <a:endParaRPr lang="en-US"/>
        </a:p>
      </dgm:t>
    </dgm:pt>
    <dgm:pt modelId="{60F3B593-4F71-45EE-8423-712F9C2C25D2}" type="sibTrans" cxnId="{175440BA-0502-4F78-8A5E-D38F43A43A43}">
      <dgm:prSet/>
      <dgm:spPr/>
      <dgm:t>
        <a:bodyPr/>
        <a:lstStyle/>
        <a:p>
          <a:endParaRPr lang="en-US"/>
        </a:p>
      </dgm:t>
    </dgm:pt>
    <dgm:pt modelId="{F7F4F1AE-160A-4369-84EA-06E121002CC1}">
      <dgm:prSet phldrT="[Text]"/>
      <dgm:spPr/>
      <dgm:t>
        <a:bodyPr/>
        <a:lstStyle/>
        <a:p>
          <a:r>
            <a:rPr lang="en-US" dirty="0" smtClean="0"/>
            <a:t>Massage</a:t>
          </a:r>
          <a:endParaRPr lang="en-US" dirty="0"/>
        </a:p>
      </dgm:t>
    </dgm:pt>
    <dgm:pt modelId="{93B539A5-DC2E-4F75-B12F-42B082F65345}" type="parTrans" cxnId="{A253193A-5264-435B-AED0-67401990961B}">
      <dgm:prSet/>
      <dgm:spPr/>
      <dgm:t>
        <a:bodyPr/>
        <a:lstStyle/>
        <a:p>
          <a:endParaRPr lang="en-US"/>
        </a:p>
      </dgm:t>
    </dgm:pt>
    <dgm:pt modelId="{506263F6-4C68-4844-9257-1721ED2E857E}" type="sibTrans" cxnId="{A253193A-5264-435B-AED0-67401990961B}">
      <dgm:prSet/>
      <dgm:spPr/>
      <dgm:t>
        <a:bodyPr/>
        <a:lstStyle/>
        <a:p>
          <a:endParaRPr lang="en-US"/>
        </a:p>
      </dgm:t>
    </dgm:pt>
    <dgm:pt modelId="{2BAE2322-E306-42A1-B37D-8193DCA51ED9}">
      <dgm:prSet phldrT="[Text]"/>
      <dgm:spPr/>
      <dgm:t>
        <a:bodyPr/>
        <a:lstStyle/>
        <a:p>
          <a:r>
            <a:rPr lang="en-US" dirty="0" smtClean="0"/>
            <a:t>Support Groups</a:t>
          </a:r>
          <a:endParaRPr lang="en-US" dirty="0"/>
        </a:p>
      </dgm:t>
    </dgm:pt>
    <dgm:pt modelId="{21AF80D8-8A8B-4491-A3C3-405353A0BD76}" type="parTrans" cxnId="{F24D57E9-5E76-4CCB-8F2C-64134C94A2C6}">
      <dgm:prSet/>
      <dgm:spPr/>
      <dgm:t>
        <a:bodyPr/>
        <a:lstStyle/>
        <a:p>
          <a:endParaRPr lang="en-US"/>
        </a:p>
      </dgm:t>
    </dgm:pt>
    <dgm:pt modelId="{8D7B93B0-13F8-4201-9B0C-FEF8221AEE50}" type="sibTrans" cxnId="{F24D57E9-5E76-4CCB-8F2C-64134C94A2C6}">
      <dgm:prSet/>
      <dgm:spPr/>
      <dgm:t>
        <a:bodyPr/>
        <a:lstStyle/>
        <a:p>
          <a:endParaRPr lang="en-US"/>
        </a:p>
      </dgm:t>
    </dgm:pt>
    <dgm:pt modelId="{64DB2C3C-7F0F-4168-AED0-D739B918B2C0}">
      <dgm:prSet phldrT="[Text]"/>
      <dgm:spPr/>
      <dgm:t>
        <a:bodyPr/>
        <a:lstStyle/>
        <a:p>
          <a:r>
            <a:rPr lang="en-US" dirty="0" smtClean="0"/>
            <a:t>Yoga</a:t>
          </a:r>
          <a:endParaRPr lang="en-US" dirty="0"/>
        </a:p>
      </dgm:t>
    </dgm:pt>
    <dgm:pt modelId="{E05B83FE-1F54-4241-8FA5-449ABE95FF01}" type="parTrans" cxnId="{EBCA23D4-9B10-4860-8736-DEC5059988BB}">
      <dgm:prSet/>
      <dgm:spPr/>
      <dgm:t>
        <a:bodyPr/>
        <a:lstStyle/>
        <a:p>
          <a:endParaRPr lang="en-US"/>
        </a:p>
      </dgm:t>
    </dgm:pt>
    <dgm:pt modelId="{B39DA21B-F15D-4D32-B1F7-E8705B9AA1E6}" type="sibTrans" cxnId="{EBCA23D4-9B10-4860-8736-DEC5059988BB}">
      <dgm:prSet/>
      <dgm:spPr/>
      <dgm:t>
        <a:bodyPr/>
        <a:lstStyle/>
        <a:p>
          <a:endParaRPr lang="en-US"/>
        </a:p>
      </dgm:t>
    </dgm:pt>
    <dgm:pt modelId="{BC4AFD61-9971-44E0-BFDC-14BB13515651}">
      <dgm:prSet phldrT="[Text]"/>
      <dgm:spPr/>
      <dgm:t>
        <a:bodyPr/>
        <a:lstStyle/>
        <a:p>
          <a:r>
            <a:rPr lang="en-US" smtClean="0"/>
            <a:t>Acupuncture</a:t>
          </a:r>
          <a:endParaRPr lang="en-US" dirty="0"/>
        </a:p>
      </dgm:t>
    </dgm:pt>
    <dgm:pt modelId="{60B82CA0-1FC3-4261-B513-A021D17F1ED1}" type="parTrans" cxnId="{5C6404CB-DCE1-4813-8003-A6474175FD4D}">
      <dgm:prSet/>
      <dgm:spPr/>
      <dgm:t>
        <a:bodyPr/>
        <a:lstStyle/>
        <a:p>
          <a:endParaRPr lang="en-US"/>
        </a:p>
      </dgm:t>
    </dgm:pt>
    <dgm:pt modelId="{7A17C8E8-1B4C-4453-948A-6E09D83EE850}" type="sibTrans" cxnId="{5C6404CB-DCE1-4813-8003-A6474175FD4D}">
      <dgm:prSet/>
      <dgm:spPr/>
      <dgm:t>
        <a:bodyPr/>
        <a:lstStyle/>
        <a:p>
          <a:endParaRPr lang="en-US"/>
        </a:p>
      </dgm:t>
    </dgm:pt>
    <dgm:pt modelId="{2D393C37-1887-4091-A072-4D12CD606DE2}" type="pres">
      <dgm:prSet presAssocID="{88A220B2-ED52-4C36-A621-BEF326591C30}" presName="Name0" presStyleCnt="0">
        <dgm:presLayoutVars>
          <dgm:resizeHandles/>
        </dgm:presLayoutVars>
      </dgm:prSet>
      <dgm:spPr/>
      <dgm:t>
        <a:bodyPr/>
        <a:lstStyle/>
        <a:p>
          <a:endParaRPr lang="en-US"/>
        </a:p>
      </dgm:t>
    </dgm:pt>
    <dgm:pt modelId="{1AACE14C-F91A-462B-9A36-DB67C6FA194F}" type="pres">
      <dgm:prSet presAssocID="{D1918E78-F5BC-4983-9EBD-353C9E30650D}" presName="text" presStyleLbl="node1" presStyleIdx="0" presStyleCnt="11">
        <dgm:presLayoutVars>
          <dgm:bulletEnabled val="1"/>
        </dgm:presLayoutVars>
      </dgm:prSet>
      <dgm:spPr/>
      <dgm:t>
        <a:bodyPr/>
        <a:lstStyle/>
        <a:p>
          <a:endParaRPr lang="en-US"/>
        </a:p>
      </dgm:t>
    </dgm:pt>
    <dgm:pt modelId="{2D35BB50-7554-4171-8525-36F458082A69}" type="pres">
      <dgm:prSet presAssocID="{7627E9DC-D8B9-45A2-A7D6-087E74F04E4D}" presName="space" presStyleCnt="0"/>
      <dgm:spPr/>
    </dgm:pt>
    <dgm:pt modelId="{FB5A48B0-B4D2-446B-89BC-C969095C7BB2}" type="pres">
      <dgm:prSet presAssocID="{BC4AFD61-9971-44E0-BFDC-14BB13515651}" presName="text" presStyleLbl="node1" presStyleIdx="1" presStyleCnt="11">
        <dgm:presLayoutVars>
          <dgm:bulletEnabled val="1"/>
        </dgm:presLayoutVars>
      </dgm:prSet>
      <dgm:spPr/>
      <dgm:t>
        <a:bodyPr/>
        <a:lstStyle/>
        <a:p>
          <a:endParaRPr lang="en-US"/>
        </a:p>
      </dgm:t>
    </dgm:pt>
    <dgm:pt modelId="{2031D49F-2B56-4FF1-8DDE-80B838509804}" type="pres">
      <dgm:prSet presAssocID="{7A17C8E8-1B4C-4453-948A-6E09D83EE850}" presName="space" presStyleCnt="0"/>
      <dgm:spPr/>
    </dgm:pt>
    <dgm:pt modelId="{117CA18D-0E5A-452C-B64D-6186B77D61CD}" type="pres">
      <dgm:prSet presAssocID="{B8ACBFDB-EC4A-440D-8A33-B354F9F73D54}" presName="text" presStyleLbl="node1" presStyleIdx="2" presStyleCnt="11">
        <dgm:presLayoutVars>
          <dgm:bulletEnabled val="1"/>
        </dgm:presLayoutVars>
      </dgm:prSet>
      <dgm:spPr/>
      <dgm:t>
        <a:bodyPr/>
        <a:lstStyle/>
        <a:p>
          <a:endParaRPr lang="en-US"/>
        </a:p>
      </dgm:t>
    </dgm:pt>
    <dgm:pt modelId="{7DD42316-50C7-44DE-B836-A52DEEE5505E}" type="pres">
      <dgm:prSet presAssocID="{FB2B516F-14A5-46DE-83AD-890526D8202D}" presName="space" presStyleCnt="0"/>
      <dgm:spPr/>
    </dgm:pt>
    <dgm:pt modelId="{D8982280-EF68-476C-B0BC-6D07FDDFB00B}" type="pres">
      <dgm:prSet presAssocID="{14BD23CF-1B07-4A11-9CC3-F9D0B19529AE}" presName="text" presStyleLbl="node1" presStyleIdx="3" presStyleCnt="11">
        <dgm:presLayoutVars>
          <dgm:bulletEnabled val="1"/>
        </dgm:presLayoutVars>
      </dgm:prSet>
      <dgm:spPr/>
      <dgm:t>
        <a:bodyPr/>
        <a:lstStyle/>
        <a:p>
          <a:endParaRPr lang="en-US"/>
        </a:p>
      </dgm:t>
    </dgm:pt>
    <dgm:pt modelId="{1A08EE26-114E-448B-BC2A-06FF41C97DC7}" type="pres">
      <dgm:prSet presAssocID="{C2927A66-0033-4E0F-ABB1-A669B1E7D781}" presName="space" presStyleCnt="0"/>
      <dgm:spPr/>
    </dgm:pt>
    <dgm:pt modelId="{0FB62DB7-02E4-40BC-BFA6-31484262D188}" type="pres">
      <dgm:prSet presAssocID="{3D3A4CB5-CE28-4814-9D22-CB3F2E57C51B}" presName="text" presStyleLbl="node1" presStyleIdx="4" presStyleCnt="11">
        <dgm:presLayoutVars>
          <dgm:bulletEnabled val="1"/>
        </dgm:presLayoutVars>
      </dgm:prSet>
      <dgm:spPr/>
      <dgm:t>
        <a:bodyPr/>
        <a:lstStyle/>
        <a:p>
          <a:endParaRPr lang="en-US"/>
        </a:p>
      </dgm:t>
    </dgm:pt>
    <dgm:pt modelId="{9ED89977-2C80-46CB-90DD-355571C02551}" type="pres">
      <dgm:prSet presAssocID="{1E1D86BF-61EC-40D9-9DEB-08DAAF0EDCBE}" presName="space" presStyleCnt="0"/>
      <dgm:spPr/>
    </dgm:pt>
    <dgm:pt modelId="{13E9FB1E-F1C6-4E0A-A888-63C3E55F2251}" type="pres">
      <dgm:prSet presAssocID="{0CDEE60D-616E-4B09-8163-BE31A6950FEA}" presName="text" presStyleLbl="node1" presStyleIdx="5" presStyleCnt="11">
        <dgm:presLayoutVars>
          <dgm:bulletEnabled val="1"/>
        </dgm:presLayoutVars>
      </dgm:prSet>
      <dgm:spPr/>
      <dgm:t>
        <a:bodyPr/>
        <a:lstStyle/>
        <a:p>
          <a:endParaRPr lang="en-US"/>
        </a:p>
      </dgm:t>
    </dgm:pt>
    <dgm:pt modelId="{78C27931-9EB4-4D74-9234-B3A6F9A9DDD9}" type="pres">
      <dgm:prSet presAssocID="{6095FA92-92D8-4976-A62D-E0FDF422A6F4}" presName="space" presStyleCnt="0"/>
      <dgm:spPr/>
    </dgm:pt>
    <dgm:pt modelId="{DF664612-F2CB-475A-95F3-6952B0B7AC0B}" type="pres">
      <dgm:prSet presAssocID="{6C4089C5-84A3-497F-8BED-A42885AEE262}" presName="text" presStyleLbl="node1" presStyleIdx="6" presStyleCnt="11">
        <dgm:presLayoutVars>
          <dgm:bulletEnabled val="1"/>
        </dgm:presLayoutVars>
      </dgm:prSet>
      <dgm:spPr/>
      <dgm:t>
        <a:bodyPr/>
        <a:lstStyle/>
        <a:p>
          <a:endParaRPr lang="en-US"/>
        </a:p>
      </dgm:t>
    </dgm:pt>
    <dgm:pt modelId="{7973FE0D-B495-4F97-843D-6810081936DD}" type="pres">
      <dgm:prSet presAssocID="{15CE76C4-5187-4557-B380-B2A42C998229}" presName="space" presStyleCnt="0"/>
      <dgm:spPr/>
    </dgm:pt>
    <dgm:pt modelId="{BCA9A403-6D14-4343-B3F1-7F0664D80D72}" type="pres">
      <dgm:prSet presAssocID="{F45A2B17-C816-40FE-9D29-15D41E611855}" presName="text" presStyleLbl="node1" presStyleIdx="7" presStyleCnt="11">
        <dgm:presLayoutVars>
          <dgm:bulletEnabled val="1"/>
        </dgm:presLayoutVars>
      </dgm:prSet>
      <dgm:spPr/>
      <dgm:t>
        <a:bodyPr/>
        <a:lstStyle/>
        <a:p>
          <a:endParaRPr lang="en-US"/>
        </a:p>
      </dgm:t>
    </dgm:pt>
    <dgm:pt modelId="{030FBF02-F070-44DC-AB39-9763D3CFDA29}" type="pres">
      <dgm:prSet presAssocID="{60F3B593-4F71-45EE-8423-712F9C2C25D2}" presName="space" presStyleCnt="0"/>
      <dgm:spPr/>
    </dgm:pt>
    <dgm:pt modelId="{C7D999F4-1924-4FBA-8B18-5C14B7DB0C3E}" type="pres">
      <dgm:prSet presAssocID="{F7F4F1AE-160A-4369-84EA-06E121002CC1}" presName="text" presStyleLbl="node1" presStyleIdx="8" presStyleCnt="11">
        <dgm:presLayoutVars>
          <dgm:bulletEnabled val="1"/>
        </dgm:presLayoutVars>
      </dgm:prSet>
      <dgm:spPr/>
      <dgm:t>
        <a:bodyPr/>
        <a:lstStyle/>
        <a:p>
          <a:endParaRPr lang="en-US"/>
        </a:p>
      </dgm:t>
    </dgm:pt>
    <dgm:pt modelId="{7AEAC3E3-477F-4FE6-9421-CC1468E953CE}" type="pres">
      <dgm:prSet presAssocID="{506263F6-4C68-4844-9257-1721ED2E857E}" presName="space" presStyleCnt="0"/>
      <dgm:spPr/>
    </dgm:pt>
    <dgm:pt modelId="{FA3ED514-A694-4376-A520-ECDD191A56EA}" type="pres">
      <dgm:prSet presAssocID="{2BAE2322-E306-42A1-B37D-8193DCA51ED9}" presName="text" presStyleLbl="node1" presStyleIdx="9" presStyleCnt="11">
        <dgm:presLayoutVars>
          <dgm:bulletEnabled val="1"/>
        </dgm:presLayoutVars>
      </dgm:prSet>
      <dgm:spPr/>
      <dgm:t>
        <a:bodyPr/>
        <a:lstStyle/>
        <a:p>
          <a:endParaRPr lang="en-US"/>
        </a:p>
      </dgm:t>
    </dgm:pt>
    <dgm:pt modelId="{AD10881C-AD68-4263-A660-6B43AE1006F2}" type="pres">
      <dgm:prSet presAssocID="{8D7B93B0-13F8-4201-9B0C-FEF8221AEE50}" presName="space" presStyleCnt="0"/>
      <dgm:spPr/>
    </dgm:pt>
    <dgm:pt modelId="{2FD66731-BB8E-4A32-8BAC-D1883B1FE042}" type="pres">
      <dgm:prSet presAssocID="{64DB2C3C-7F0F-4168-AED0-D739B918B2C0}" presName="text" presStyleLbl="node1" presStyleIdx="10" presStyleCnt="11">
        <dgm:presLayoutVars>
          <dgm:bulletEnabled val="1"/>
        </dgm:presLayoutVars>
      </dgm:prSet>
      <dgm:spPr/>
      <dgm:t>
        <a:bodyPr/>
        <a:lstStyle/>
        <a:p>
          <a:endParaRPr lang="en-US"/>
        </a:p>
      </dgm:t>
    </dgm:pt>
  </dgm:ptLst>
  <dgm:cxnLst>
    <dgm:cxn modelId="{30C5FF97-D587-4983-8F29-8485873D9447}" type="presOf" srcId="{F7F4F1AE-160A-4369-84EA-06E121002CC1}" destId="{C7D999F4-1924-4FBA-8B18-5C14B7DB0C3E}" srcOrd="0" destOrd="0" presId="urn:diagrams.loki3.com/VaryingWidthList"/>
    <dgm:cxn modelId="{98439CC3-AC01-4E8A-8495-7B121DFB2026}" type="presOf" srcId="{3D3A4CB5-CE28-4814-9D22-CB3F2E57C51B}" destId="{0FB62DB7-02E4-40BC-BFA6-31484262D188}" srcOrd="0" destOrd="0" presId="urn:diagrams.loki3.com/VaryingWidthList"/>
    <dgm:cxn modelId="{A7AD15C6-0005-4E12-AC21-C15B92B912F3}" type="presOf" srcId="{D1918E78-F5BC-4983-9EBD-353C9E30650D}" destId="{1AACE14C-F91A-462B-9A36-DB67C6FA194F}" srcOrd="0" destOrd="0" presId="urn:diagrams.loki3.com/VaryingWidthList"/>
    <dgm:cxn modelId="{81639995-C790-406B-9372-78DAC21FBAD3}" srcId="{88A220B2-ED52-4C36-A621-BEF326591C30}" destId="{3D3A4CB5-CE28-4814-9D22-CB3F2E57C51B}" srcOrd="4" destOrd="0" parTransId="{73E294F2-F857-4798-B0C0-175675ACF839}" sibTransId="{1E1D86BF-61EC-40D9-9DEB-08DAAF0EDCBE}"/>
    <dgm:cxn modelId="{871340B5-74EB-4587-A8F1-5411C31452B5}" type="presOf" srcId="{14BD23CF-1B07-4A11-9CC3-F9D0B19529AE}" destId="{D8982280-EF68-476C-B0BC-6D07FDDFB00B}" srcOrd="0" destOrd="0" presId="urn:diagrams.loki3.com/VaryingWidthList"/>
    <dgm:cxn modelId="{AE42E847-5CDA-4E49-99E4-DF9B04D301A5}" srcId="{88A220B2-ED52-4C36-A621-BEF326591C30}" destId="{D1918E78-F5BC-4983-9EBD-353C9E30650D}" srcOrd="0" destOrd="0" parTransId="{0616F080-CF32-4107-9CD0-E216624A0126}" sibTransId="{7627E9DC-D8B9-45A2-A7D6-087E74F04E4D}"/>
    <dgm:cxn modelId="{30596516-3F20-4805-97BE-7DCB7F163288}" type="presOf" srcId="{BC4AFD61-9971-44E0-BFDC-14BB13515651}" destId="{FB5A48B0-B4D2-446B-89BC-C969095C7BB2}" srcOrd="0" destOrd="0" presId="urn:diagrams.loki3.com/VaryingWidthList"/>
    <dgm:cxn modelId="{F491F1DE-ACF8-4C4C-98C8-8EB5DB0BF3DE}" type="presOf" srcId="{64DB2C3C-7F0F-4168-AED0-D739B918B2C0}" destId="{2FD66731-BB8E-4A32-8BAC-D1883B1FE042}" srcOrd="0" destOrd="0" presId="urn:diagrams.loki3.com/VaryingWidthList"/>
    <dgm:cxn modelId="{447D86FD-FFD9-4D16-95FE-77F26E951423}" srcId="{88A220B2-ED52-4C36-A621-BEF326591C30}" destId="{0CDEE60D-616E-4B09-8163-BE31A6950FEA}" srcOrd="5" destOrd="0" parTransId="{24689448-8852-4999-8CC4-FED1E2FC6A46}" sibTransId="{6095FA92-92D8-4976-A62D-E0FDF422A6F4}"/>
    <dgm:cxn modelId="{C9CE0105-77B5-412E-85E4-25DFE127A992}" type="presOf" srcId="{B8ACBFDB-EC4A-440D-8A33-B354F9F73D54}" destId="{117CA18D-0E5A-452C-B64D-6186B77D61CD}" srcOrd="0" destOrd="0" presId="urn:diagrams.loki3.com/VaryingWidthList"/>
    <dgm:cxn modelId="{B82DB2BC-795C-425B-A171-C9FB52A28493}" srcId="{88A220B2-ED52-4C36-A621-BEF326591C30}" destId="{6C4089C5-84A3-497F-8BED-A42885AEE262}" srcOrd="6" destOrd="0" parTransId="{4BF2EA29-F968-42B2-8E60-BD3365F2B1E4}" sibTransId="{15CE76C4-5187-4557-B380-B2A42C998229}"/>
    <dgm:cxn modelId="{5C6404CB-DCE1-4813-8003-A6474175FD4D}" srcId="{88A220B2-ED52-4C36-A621-BEF326591C30}" destId="{BC4AFD61-9971-44E0-BFDC-14BB13515651}" srcOrd="1" destOrd="0" parTransId="{60B82CA0-1FC3-4261-B513-A021D17F1ED1}" sibTransId="{7A17C8E8-1B4C-4453-948A-6E09D83EE850}"/>
    <dgm:cxn modelId="{213D6EFB-103D-4841-965A-A634280253B9}" type="presOf" srcId="{6C4089C5-84A3-497F-8BED-A42885AEE262}" destId="{DF664612-F2CB-475A-95F3-6952B0B7AC0B}" srcOrd="0" destOrd="0" presId="urn:diagrams.loki3.com/VaryingWidthList"/>
    <dgm:cxn modelId="{EBCA23D4-9B10-4860-8736-DEC5059988BB}" srcId="{88A220B2-ED52-4C36-A621-BEF326591C30}" destId="{64DB2C3C-7F0F-4168-AED0-D739B918B2C0}" srcOrd="10" destOrd="0" parTransId="{E05B83FE-1F54-4241-8FA5-449ABE95FF01}" sibTransId="{B39DA21B-F15D-4D32-B1F7-E8705B9AA1E6}"/>
    <dgm:cxn modelId="{B5B5D78D-2EAC-48ED-B452-1FE8C324844A}" type="presOf" srcId="{F45A2B17-C816-40FE-9D29-15D41E611855}" destId="{BCA9A403-6D14-4343-B3F1-7F0664D80D72}" srcOrd="0" destOrd="0" presId="urn:diagrams.loki3.com/VaryingWidthList"/>
    <dgm:cxn modelId="{103BB335-8AA0-4EF0-92DA-A345B1EF8738}" type="presOf" srcId="{0CDEE60D-616E-4B09-8163-BE31A6950FEA}" destId="{13E9FB1E-F1C6-4E0A-A888-63C3E55F2251}" srcOrd="0" destOrd="0" presId="urn:diagrams.loki3.com/VaryingWidthList"/>
    <dgm:cxn modelId="{175440BA-0502-4F78-8A5E-D38F43A43A43}" srcId="{88A220B2-ED52-4C36-A621-BEF326591C30}" destId="{F45A2B17-C816-40FE-9D29-15D41E611855}" srcOrd="7" destOrd="0" parTransId="{30FCD46E-8E0A-471E-B374-70E46083B2B2}" sibTransId="{60F3B593-4F71-45EE-8423-712F9C2C25D2}"/>
    <dgm:cxn modelId="{0FA72973-C439-4BC1-A05D-E4DEFECD7709}" type="presOf" srcId="{88A220B2-ED52-4C36-A621-BEF326591C30}" destId="{2D393C37-1887-4091-A072-4D12CD606DE2}" srcOrd="0" destOrd="0" presId="urn:diagrams.loki3.com/VaryingWidthList"/>
    <dgm:cxn modelId="{2D8DD92D-011F-4A75-9F3D-A17A7319B3AF}" type="presOf" srcId="{2BAE2322-E306-42A1-B37D-8193DCA51ED9}" destId="{FA3ED514-A694-4376-A520-ECDD191A56EA}" srcOrd="0" destOrd="0" presId="urn:diagrams.loki3.com/VaryingWidthList"/>
    <dgm:cxn modelId="{A253193A-5264-435B-AED0-67401990961B}" srcId="{88A220B2-ED52-4C36-A621-BEF326591C30}" destId="{F7F4F1AE-160A-4369-84EA-06E121002CC1}" srcOrd="8" destOrd="0" parTransId="{93B539A5-DC2E-4F75-B12F-42B082F65345}" sibTransId="{506263F6-4C68-4844-9257-1721ED2E857E}"/>
    <dgm:cxn modelId="{F24D57E9-5E76-4CCB-8F2C-64134C94A2C6}" srcId="{88A220B2-ED52-4C36-A621-BEF326591C30}" destId="{2BAE2322-E306-42A1-B37D-8193DCA51ED9}" srcOrd="9" destOrd="0" parTransId="{21AF80D8-8A8B-4491-A3C3-405353A0BD76}" sibTransId="{8D7B93B0-13F8-4201-9B0C-FEF8221AEE50}"/>
    <dgm:cxn modelId="{2DC78701-41CC-465A-9D18-2C3A32C93255}" srcId="{88A220B2-ED52-4C36-A621-BEF326591C30}" destId="{B8ACBFDB-EC4A-440D-8A33-B354F9F73D54}" srcOrd="2" destOrd="0" parTransId="{2473F28E-5920-4959-8CA8-C26C7FC5F177}" sibTransId="{FB2B516F-14A5-46DE-83AD-890526D8202D}"/>
    <dgm:cxn modelId="{BFA7EAE2-B3C2-42F9-B2AE-D6A95FCCA7D0}" srcId="{88A220B2-ED52-4C36-A621-BEF326591C30}" destId="{14BD23CF-1B07-4A11-9CC3-F9D0B19529AE}" srcOrd="3" destOrd="0" parTransId="{51FC1FCB-5179-4A6F-A336-29ADA9731A9D}" sibTransId="{C2927A66-0033-4E0F-ABB1-A669B1E7D781}"/>
    <dgm:cxn modelId="{17B9EFD7-B5F7-4BD8-BCC0-6E84BB0C097C}" type="presParOf" srcId="{2D393C37-1887-4091-A072-4D12CD606DE2}" destId="{1AACE14C-F91A-462B-9A36-DB67C6FA194F}" srcOrd="0" destOrd="0" presId="urn:diagrams.loki3.com/VaryingWidthList"/>
    <dgm:cxn modelId="{47F84922-8AD4-458F-BBF0-C22F7BDF7113}" type="presParOf" srcId="{2D393C37-1887-4091-A072-4D12CD606DE2}" destId="{2D35BB50-7554-4171-8525-36F458082A69}" srcOrd="1" destOrd="0" presId="urn:diagrams.loki3.com/VaryingWidthList"/>
    <dgm:cxn modelId="{5BDA6883-1E63-4253-B62C-E43D5227C659}" type="presParOf" srcId="{2D393C37-1887-4091-A072-4D12CD606DE2}" destId="{FB5A48B0-B4D2-446B-89BC-C969095C7BB2}" srcOrd="2" destOrd="0" presId="urn:diagrams.loki3.com/VaryingWidthList"/>
    <dgm:cxn modelId="{3FA8CC93-E74D-4B00-AA34-E410C6BC347D}" type="presParOf" srcId="{2D393C37-1887-4091-A072-4D12CD606DE2}" destId="{2031D49F-2B56-4FF1-8DDE-80B838509804}" srcOrd="3" destOrd="0" presId="urn:diagrams.loki3.com/VaryingWidthList"/>
    <dgm:cxn modelId="{2ACFF0BF-FA4D-472E-A784-6F7A1ADF7788}" type="presParOf" srcId="{2D393C37-1887-4091-A072-4D12CD606DE2}" destId="{117CA18D-0E5A-452C-B64D-6186B77D61CD}" srcOrd="4" destOrd="0" presId="urn:diagrams.loki3.com/VaryingWidthList"/>
    <dgm:cxn modelId="{8D2B3157-4B8E-43F2-B7B8-AC14AC08FB37}" type="presParOf" srcId="{2D393C37-1887-4091-A072-4D12CD606DE2}" destId="{7DD42316-50C7-44DE-B836-A52DEEE5505E}" srcOrd="5" destOrd="0" presId="urn:diagrams.loki3.com/VaryingWidthList"/>
    <dgm:cxn modelId="{7C02A8C1-AE59-43F7-AA2E-1330B1D68BFE}" type="presParOf" srcId="{2D393C37-1887-4091-A072-4D12CD606DE2}" destId="{D8982280-EF68-476C-B0BC-6D07FDDFB00B}" srcOrd="6" destOrd="0" presId="urn:diagrams.loki3.com/VaryingWidthList"/>
    <dgm:cxn modelId="{1A9A4973-4E4F-4462-A151-176627300ED4}" type="presParOf" srcId="{2D393C37-1887-4091-A072-4D12CD606DE2}" destId="{1A08EE26-114E-448B-BC2A-06FF41C97DC7}" srcOrd="7" destOrd="0" presId="urn:diagrams.loki3.com/VaryingWidthList"/>
    <dgm:cxn modelId="{3D220E23-4E24-4EA8-A581-FBFEC7573028}" type="presParOf" srcId="{2D393C37-1887-4091-A072-4D12CD606DE2}" destId="{0FB62DB7-02E4-40BC-BFA6-31484262D188}" srcOrd="8" destOrd="0" presId="urn:diagrams.loki3.com/VaryingWidthList"/>
    <dgm:cxn modelId="{BC289735-8CE9-4901-B1DC-A5AFA8778B6F}" type="presParOf" srcId="{2D393C37-1887-4091-A072-4D12CD606DE2}" destId="{9ED89977-2C80-46CB-90DD-355571C02551}" srcOrd="9" destOrd="0" presId="urn:diagrams.loki3.com/VaryingWidthList"/>
    <dgm:cxn modelId="{E5F86978-012B-4D9F-88FB-D56CA13A6691}" type="presParOf" srcId="{2D393C37-1887-4091-A072-4D12CD606DE2}" destId="{13E9FB1E-F1C6-4E0A-A888-63C3E55F2251}" srcOrd="10" destOrd="0" presId="urn:diagrams.loki3.com/VaryingWidthList"/>
    <dgm:cxn modelId="{D70A545D-9A46-464B-A30A-6CCF0B07C826}" type="presParOf" srcId="{2D393C37-1887-4091-A072-4D12CD606DE2}" destId="{78C27931-9EB4-4D74-9234-B3A6F9A9DDD9}" srcOrd="11" destOrd="0" presId="urn:diagrams.loki3.com/VaryingWidthList"/>
    <dgm:cxn modelId="{A75108FF-DC5C-404D-9994-5687F8475491}" type="presParOf" srcId="{2D393C37-1887-4091-A072-4D12CD606DE2}" destId="{DF664612-F2CB-475A-95F3-6952B0B7AC0B}" srcOrd="12" destOrd="0" presId="urn:diagrams.loki3.com/VaryingWidthList"/>
    <dgm:cxn modelId="{5F5BADDB-F009-4196-B349-7190DB8EC2DB}" type="presParOf" srcId="{2D393C37-1887-4091-A072-4D12CD606DE2}" destId="{7973FE0D-B495-4F97-843D-6810081936DD}" srcOrd="13" destOrd="0" presId="urn:diagrams.loki3.com/VaryingWidthList"/>
    <dgm:cxn modelId="{5778BAF2-5CD5-4BA4-A3AC-4DE23B4BE7AC}" type="presParOf" srcId="{2D393C37-1887-4091-A072-4D12CD606DE2}" destId="{BCA9A403-6D14-4343-B3F1-7F0664D80D72}" srcOrd="14" destOrd="0" presId="urn:diagrams.loki3.com/VaryingWidthList"/>
    <dgm:cxn modelId="{CF280737-083E-4D5C-9A2D-35DB67169E1F}" type="presParOf" srcId="{2D393C37-1887-4091-A072-4D12CD606DE2}" destId="{030FBF02-F070-44DC-AB39-9763D3CFDA29}" srcOrd="15" destOrd="0" presId="urn:diagrams.loki3.com/VaryingWidthList"/>
    <dgm:cxn modelId="{85A42A48-97BD-42F4-A66A-AAAFC0C2B7E7}" type="presParOf" srcId="{2D393C37-1887-4091-A072-4D12CD606DE2}" destId="{C7D999F4-1924-4FBA-8B18-5C14B7DB0C3E}" srcOrd="16" destOrd="0" presId="urn:diagrams.loki3.com/VaryingWidthList"/>
    <dgm:cxn modelId="{BB3202CC-C5D7-4F74-8F7C-7AAEDC55E604}" type="presParOf" srcId="{2D393C37-1887-4091-A072-4D12CD606DE2}" destId="{7AEAC3E3-477F-4FE6-9421-CC1468E953CE}" srcOrd="17" destOrd="0" presId="urn:diagrams.loki3.com/VaryingWidthList"/>
    <dgm:cxn modelId="{DADD4525-901F-4879-A22C-BF9FFBF8D2C4}" type="presParOf" srcId="{2D393C37-1887-4091-A072-4D12CD606DE2}" destId="{FA3ED514-A694-4376-A520-ECDD191A56EA}" srcOrd="18" destOrd="0" presId="urn:diagrams.loki3.com/VaryingWidthList"/>
    <dgm:cxn modelId="{49D5945D-8BB7-4281-8F96-D60985CC35CB}" type="presParOf" srcId="{2D393C37-1887-4091-A072-4D12CD606DE2}" destId="{AD10881C-AD68-4263-A660-6B43AE1006F2}" srcOrd="19" destOrd="0" presId="urn:diagrams.loki3.com/VaryingWidthList"/>
    <dgm:cxn modelId="{585A4EA1-080A-4E7F-9996-D4C562B6876C}" type="presParOf" srcId="{2D393C37-1887-4091-A072-4D12CD606DE2}" destId="{2FD66731-BB8E-4A32-8BAC-D1883B1FE042}" srcOrd="2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90B8C-5D04-4763-AE8D-29074B75D5E9}" type="doc">
      <dgm:prSet loTypeId="urn:microsoft.com/office/officeart/2005/8/layout/pList2#1" loCatId="list" qsTypeId="urn:microsoft.com/office/officeart/2005/8/quickstyle/simple1" qsCatId="simple" csTypeId="urn:microsoft.com/office/officeart/2005/8/colors/colorful1#1" csCatId="colorful" phldr="1"/>
      <dgm:spPr/>
    </dgm:pt>
    <dgm:pt modelId="{93E8434E-B1BD-4858-BB73-9D60F00D21CA}">
      <dgm:prSet phldrT="[Text]"/>
      <dgm:spPr/>
      <dgm:t>
        <a:bodyPr/>
        <a:lstStyle/>
        <a:p>
          <a:r>
            <a:rPr lang="en-US" dirty="0" smtClean="0"/>
            <a:t>Aggressive</a:t>
          </a:r>
          <a:endParaRPr lang="en-US" dirty="0"/>
        </a:p>
      </dgm:t>
    </dgm:pt>
    <dgm:pt modelId="{D62589DB-A0AB-4EE6-A7F5-0DA779DFD5BE}" type="parTrans" cxnId="{D0E0181F-CEEF-42F2-839E-0CAE3D47F9D1}">
      <dgm:prSet/>
      <dgm:spPr/>
      <dgm:t>
        <a:bodyPr/>
        <a:lstStyle/>
        <a:p>
          <a:endParaRPr lang="en-US"/>
        </a:p>
      </dgm:t>
    </dgm:pt>
    <dgm:pt modelId="{1A2852D4-B050-415C-9516-066C277703D0}" type="sibTrans" cxnId="{D0E0181F-CEEF-42F2-839E-0CAE3D47F9D1}">
      <dgm:prSet/>
      <dgm:spPr/>
      <dgm:t>
        <a:bodyPr/>
        <a:lstStyle/>
        <a:p>
          <a:endParaRPr lang="en-US"/>
        </a:p>
      </dgm:t>
    </dgm:pt>
    <dgm:pt modelId="{1F988A80-D0B6-4B50-BDC5-A9463227BE3D}">
      <dgm:prSet phldrT="[Text]"/>
      <dgm:spPr/>
      <dgm:t>
        <a:bodyPr/>
        <a:lstStyle/>
        <a:p>
          <a:r>
            <a:rPr lang="en-US" dirty="0" smtClean="0"/>
            <a:t>Passive</a:t>
          </a:r>
          <a:endParaRPr lang="en-US" dirty="0"/>
        </a:p>
      </dgm:t>
    </dgm:pt>
    <dgm:pt modelId="{021B2CCB-B47C-4323-BFD5-5F8E38F0F27E}" type="parTrans" cxnId="{A422E561-FE90-466F-8B02-4BC7BF441B3E}">
      <dgm:prSet/>
      <dgm:spPr/>
      <dgm:t>
        <a:bodyPr/>
        <a:lstStyle/>
        <a:p>
          <a:endParaRPr lang="en-US"/>
        </a:p>
      </dgm:t>
    </dgm:pt>
    <dgm:pt modelId="{0D3B6464-70FD-477A-BD7A-C29B707C96B7}" type="sibTrans" cxnId="{A422E561-FE90-466F-8B02-4BC7BF441B3E}">
      <dgm:prSet/>
      <dgm:spPr/>
      <dgm:t>
        <a:bodyPr/>
        <a:lstStyle/>
        <a:p>
          <a:endParaRPr lang="en-US"/>
        </a:p>
      </dgm:t>
    </dgm:pt>
    <dgm:pt modelId="{F3788477-25C4-45F1-A789-DA121364A2CE}">
      <dgm:prSet phldrT="[Text]"/>
      <dgm:spPr/>
      <dgm:t>
        <a:bodyPr/>
        <a:lstStyle/>
        <a:p>
          <a:r>
            <a:rPr lang="en-US" dirty="0" smtClean="0"/>
            <a:t>Assertive</a:t>
          </a:r>
          <a:endParaRPr lang="en-US" dirty="0"/>
        </a:p>
      </dgm:t>
    </dgm:pt>
    <dgm:pt modelId="{3262D9B9-A076-464D-A773-F8546C1E157F}" type="parTrans" cxnId="{681ED775-D693-4C02-8C0A-288572007A6F}">
      <dgm:prSet/>
      <dgm:spPr/>
      <dgm:t>
        <a:bodyPr/>
        <a:lstStyle/>
        <a:p>
          <a:endParaRPr lang="en-US"/>
        </a:p>
      </dgm:t>
    </dgm:pt>
    <dgm:pt modelId="{327AF7A3-1201-4FF0-91C0-BF11ED12D810}" type="sibTrans" cxnId="{681ED775-D693-4C02-8C0A-288572007A6F}">
      <dgm:prSet/>
      <dgm:spPr/>
      <dgm:t>
        <a:bodyPr/>
        <a:lstStyle/>
        <a:p>
          <a:endParaRPr lang="en-US"/>
        </a:p>
      </dgm:t>
    </dgm:pt>
    <dgm:pt modelId="{D8BDDDBB-9B2A-4F45-A65E-10C8D31798C7}" type="pres">
      <dgm:prSet presAssocID="{A0C90B8C-5D04-4763-AE8D-29074B75D5E9}" presName="Name0" presStyleCnt="0">
        <dgm:presLayoutVars>
          <dgm:dir/>
          <dgm:resizeHandles val="exact"/>
        </dgm:presLayoutVars>
      </dgm:prSet>
      <dgm:spPr/>
    </dgm:pt>
    <dgm:pt modelId="{96B161B4-FA18-4704-82F0-0E9924012CE3}" type="pres">
      <dgm:prSet presAssocID="{A0C90B8C-5D04-4763-AE8D-29074B75D5E9}" presName="bkgdShp" presStyleLbl="alignAccFollowNode1" presStyleIdx="0" presStyleCnt="1" custLinFactNeighborX="-893"/>
      <dgm:spPr/>
    </dgm:pt>
    <dgm:pt modelId="{433F2839-3490-43AA-B942-870D53024570}" type="pres">
      <dgm:prSet presAssocID="{A0C90B8C-5D04-4763-AE8D-29074B75D5E9}" presName="linComp" presStyleCnt="0"/>
      <dgm:spPr/>
    </dgm:pt>
    <dgm:pt modelId="{68A41899-4AFF-4425-B368-921EABC5466C}" type="pres">
      <dgm:prSet presAssocID="{93E8434E-B1BD-4858-BB73-9D60F00D21CA}" presName="compNode" presStyleCnt="0"/>
      <dgm:spPr/>
    </dgm:pt>
    <dgm:pt modelId="{1F8F3B03-A3C4-4D3F-8F99-B3A799B2E94B}" type="pres">
      <dgm:prSet presAssocID="{93E8434E-B1BD-4858-BB73-9D60F00D21CA}" presName="node" presStyleLbl="node1" presStyleIdx="0" presStyleCnt="3">
        <dgm:presLayoutVars>
          <dgm:bulletEnabled val="1"/>
        </dgm:presLayoutVars>
      </dgm:prSet>
      <dgm:spPr/>
      <dgm:t>
        <a:bodyPr/>
        <a:lstStyle/>
        <a:p>
          <a:endParaRPr lang="en-US"/>
        </a:p>
      </dgm:t>
    </dgm:pt>
    <dgm:pt modelId="{874212EE-CD5E-49F1-A294-06577D250710}" type="pres">
      <dgm:prSet presAssocID="{93E8434E-B1BD-4858-BB73-9D60F00D21CA}" presName="invisiNode" presStyleLbl="node1" presStyleIdx="0" presStyleCnt="3"/>
      <dgm:spPr/>
    </dgm:pt>
    <dgm:pt modelId="{7F400B7A-0AE2-4871-966D-E3AF213127F0}" type="pres">
      <dgm:prSet presAssocID="{93E8434E-B1BD-4858-BB73-9D60F00D21CA}"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4ED9E09-78FE-44CB-BD02-FAA60244939F}" type="pres">
      <dgm:prSet presAssocID="{1A2852D4-B050-415C-9516-066C277703D0}" presName="sibTrans" presStyleLbl="sibTrans2D1" presStyleIdx="0" presStyleCnt="0"/>
      <dgm:spPr/>
      <dgm:t>
        <a:bodyPr/>
        <a:lstStyle/>
        <a:p>
          <a:endParaRPr lang="en-US"/>
        </a:p>
      </dgm:t>
    </dgm:pt>
    <dgm:pt modelId="{C7591581-2FE9-4DFA-B290-F08AEFD47615}" type="pres">
      <dgm:prSet presAssocID="{1F988A80-D0B6-4B50-BDC5-A9463227BE3D}" presName="compNode" presStyleCnt="0"/>
      <dgm:spPr/>
    </dgm:pt>
    <dgm:pt modelId="{FB020856-0186-4AB9-B714-3D5777A6087A}" type="pres">
      <dgm:prSet presAssocID="{1F988A80-D0B6-4B50-BDC5-A9463227BE3D}" presName="node" presStyleLbl="node1" presStyleIdx="1" presStyleCnt="3">
        <dgm:presLayoutVars>
          <dgm:bulletEnabled val="1"/>
        </dgm:presLayoutVars>
      </dgm:prSet>
      <dgm:spPr/>
      <dgm:t>
        <a:bodyPr/>
        <a:lstStyle/>
        <a:p>
          <a:endParaRPr lang="en-US"/>
        </a:p>
      </dgm:t>
    </dgm:pt>
    <dgm:pt modelId="{AEA54737-BEDB-4F88-941A-B5D847785D70}" type="pres">
      <dgm:prSet presAssocID="{1F988A80-D0B6-4B50-BDC5-A9463227BE3D}" presName="invisiNode" presStyleLbl="node1" presStyleIdx="1" presStyleCnt="3"/>
      <dgm:spPr/>
    </dgm:pt>
    <dgm:pt modelId="{7E334364-2EDA-474A-BD76-69C804074C02}" type="pres">
      <dgm:prSet presAssocID="{1F988A80-D0B6-4B50-BDC5-A9463227BE3D}"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93A0D31-CFB8-49D9-A9AD-232F2C2E811C}" type="pres">
      <dgm:prSet presAssocID="{0D3B6464-70FD-477A-BD7A-C29B707C96B7}" presName="sibTrans" presStyleLbl="sibTrans2D1" presStyleIdx="0" presStyleCnt="0"/>
      <dgm:spPr/>
      <dgm:t>
        <a:bodyPr/>
        <a:lstStyle/>
        <a:p>
          <a:endParaRPr lang="en-US"/>
        </a:p>
      </dgm:t>
    </dgm:pt>
    <dgm:pt modelId="{2BDC323E-3D85-4C6B-AC44-E70F3867B41E}" type="pres">
      <dgm:prSet presAssocID="{F3788477-25C4-45F1-A789-DA121364A2CE}" presName="compNode" presStyleCnt="0"/>
      <dgm:spPr/>
    </dgm:pt>
    <dgm:pt modelId="{03037875-9039-498F-A3F2-6027F92749C4}" type="pres">
      <dgm:prSet presAssocID="{F3788477-25C4-45F1-A789-DA121364A2CE}" presName="node" presStyleLbl="node1" presStyleIdx="2" presStyleCnt="3">
        <dgm:presLayoutVars>
          <dgm:bulletEnabled val="1"/>
        </dgm:presLayoutVars>
      </dgm:prSet>
      <dgm:spPr/>
      <dgm:t>
        <a:bodyPr/>
        <a:lstStyle/>
        <a:p>
          <a:endParaRPr lang="en-US"/>
        </a:p>
      </dgm:t>
    </dgm:pt>
    <dgm:pt modelId="{981CEEBC-8D23-4B53-8867-2097EB1C8923}" type="pres">
      <dgm:prSet presAssocID="{F3788477-25C4-45F1-A789-DA121364A2CE}" presName="invisiNode" presStyleLbl="node1" presStyleIdx="2" presStyleCnt="3"/>
      <dgm:spPr/>
    </dgm:pt>
    <dgm:pt modelId="{1AC014EA-A767-443C-9F5F-B8144C97087D}" type="pres">
      <dgm:prSet presAssocID="{F3788477-25C4-45F1-A789-DA121364A2CE}" presName="imagNode"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790"/>
          </a:stretch>
        </a:blipFill>
      </dgm:spPr>
    </dgm:pt>
  </dgm:ptLst>
  <dgm:cxnLst>
    <dgm:cxn modelId="{273B1E63-0B3B-41D9-8344-AABE35AB4856}" type="presOf" srcId="{1A2852D4-B050-415C-9516-066C277703D0}" destId="{04ED9E09-78FE-44CB-BD02-FAA60244939F}" srcOrd="0" destOrd="0" presId="urn:microsoft.com/office/officeart/2005/8/layout/pList2#1"/>
    <dgm:cxn modelId="{C403AAE1-B1D2-467C-97C2-8938D958BC87}" type="presOf" srcId="{0D3B6464-70FD-477A-BD7A-C29B707C96B7}" destId="{E93A0D31-CFB8-49D9-A9AD-232F2C2E811C}" srcOrd="0" destOrd="0" presId="urn:microsoft.com/office/officeart/2005/8/layout/pList2#1"/>
    <dgm:cxn modelId="{681ED775-D693-4C02-8C0A-288572007A6F}" srcId="{A0C90B8C-5D04-4763-AE8D-29074B75D5E9}" destId="{F3788477-25C4-45F1-A789-DA121364A2CE}" srcOrd="2" destOrd="0" parTransId="{3262D9B9-A076-464D-A773-F8546C1E157F}" sibTransId="{327AF7A3-1201-4FF0-91C0-BF11ED12D810}"/>
    <dgm:cxn modelId="{A422E561-FE90-466F-8B02-4BC7BF441B3E}" srcId="{A0C90B8C-5D04-4763-AE8D-29074B75D5E9}" destId="{1F988A80-D0B6-4B50-BDC5-A9463227BE3D}" srcOrd="1" destOrd="0" parTransId="{021B2CCB-B47C-4323-BFD5-5F8E38F0F27E}" sibTransId="{0D3B6464-70FD-477A-BD7A-C29B707C96B7}"/>
    <dgm:cxn modelId="{9A3B38DB-E3A6-4729-96F4-D0CC46468B6F}" type="presOf" srcId="{93E8434E-B1BD-4858-BB73-9D60F00D21CA}" destId="{1F8F3B03-A3C4-4D3F-8F99-B3A799B2E94B}" srcOrd="0" destOrd="0" presId="urn:microsoft.com/office/officeart/2005/8/layout/pList2#1"/>
    <dgm:cxn modelId="{2B14AA67-66EF-4415-BDDF-DB5547862B81}" type="presOf" srcId="{1F988A80-D0B6-4B50-BDC5-A9463227BE3D}" destId="{FB020856-0186-4AB9-B714-3D5777A6087A}" srcOrd="0" destOrd="0" presId="urn:microsoft.com/office/officeart/2005/8/layout/pList2#1"/>
    <dgm:cxn modelId="{8CA39189-01CE-40E7-9DBC-9CC34186BE6D}" type="presOf" srcId="{F3788477-25C4-45F1-A789-DA121364A2CE}" destId="{03037875-9039-498F-A3F2-6027F92749C4}" srcOrd="0" destOrd="0" presId="urn:microsoft.com/office/officeart/2005/8/layout/pList2#1"/>
    <dgm:cxn modelId="{A6D69E56-66EF-4662-BEE5-531B2A777C4D}" type="presOf" srcId="{A0C90B8C-5D04-4763-AE8D-29074B75D5E9}" destId="{D8BDDDBB-9B2A-4F45-A65E-10C8D31798C7}" srcOrd="0" destOrd="0" presId="urn:microsoft.com/office/officeart/2005/8/layout/pList2#1"/>
    <dgm:cxn modelId="{D0E0181F-CEEF-42F2-839E-0CAE3D47F9D1}" srcId="{A0C90B8C-5D04-4763-AE8D-29074B75D5E9}" destId="{93E8434E-B1BD-4858-BB73-9D60F00D21CA}" srcOrd="0" destOrd="0" parTransId="{D62589DB-A0AB-4EE6-A7F5-0DA779DFD5BE}" sibTransId="{1A2852D4-B050-415C-9516-066C277703D0}"/>
    <dgm:cxn modelId="{002B23E6-37A2-4CD0-9495-D68CC41DD9EC}" type="presParOf" srcId="{D8BDDDBB-9B2A-4F45-A65E-10C8D31798C7}" destId="{96B161B4-FA18-4704-82F0-0E9924012CE3}" srcOrd="0" destOrd="0" presId="urn:microsoft.com/office/officeart/2005/8/layout/pList2#1"/>
    <dgm:cxn modelId="{54C3CFCD-E771-42F2-B22D-E6BE7567C3CD}" type="presParOf" srcId="{D8BDDDBB-9B2A-4F45-A65E-10C8D31798C7}" destId="{433F2839-3490-43AA-B942-870D53024570}" srcOrd="1" destOrd="0" presId="urn:microsoft.com/office/officeart/2005/8/layout/pList2#1"/>
    <dgm:cxn modelId="{77F26AC1-1E18-42B8-B480-AC3A323D84F3}" type="presParOf" srcId="{433F2839-3490-43AA-B942-870D53024570}" destId="{68A41899-4AFF-4425-B368-921EABC5466C}" srcOrd="0" destOrd="0" presId="urn:microsoft.com/office/officeart/2005/8/layout/pList2#1"/>
    <dgm:cxn modelId="{F9A01D77-B8FD-41E1-807D-2DEBD7A12858}" type="presParOf" srcId="{68A41899-4AFF-4425-B368-921EABC5466C}" destId="{1F8F3B03-A3C4-4D3F-8F99-B3A799B2E94B}" srcOrd="0" destOrd="0" presId="urn:microsoft.com/office/officeart/2005/8/layout/pList2#1"/>
    <dgm:cxn modelId="{C6108412-4F09-45EF-94A0-59092C0D39B6}" type="presParOf" srcId="{68A41899-4AFF-4425-B368-921EABC5466C}" destId="{874212EE-CD5E-49F1-A294-06577D250710}" srcOrd="1" destOrd="0" presId="urn:microsoft.com/office/officeart/2005/8/layout/pList2#1"/>
    <dgm:cxn modelId="{BE8BE8E6-62B8-4FBF-AD43-636AC34B68FD}" type="presParOf" srcId="{68A41899-4AFF-4425-B368-921EABC5466C}" destId="{7F400B7A-0AE2-4871-966D-E3AF213127F0}" srcOrd="2" destOrd="0" presId="urn:microsoft.com/office/officeart/2005/8/layout/pList2#1"/>
    <dgm:cxn modelId="{105E8C3B-B397-4A04-BFA9-84449CC9E46E}" type="presParOf" srcId="{433F2839-3490-43AA-B942-870D53024570}" destId="{04ED9E09-78FE-44CB-BD02-FAA60244939F}" srcOrd="1" destOrd="0" presId="urn:microsoft.com/office/officeart/2005/8/layout/pList2#1"/>
    <dgm:cxn modelId="{F4F533E9-DD18-48CF-BC74-4E257E95A7B4}" type="presParOf" srcId="{433F2839-3490-43AA-B942-870D53024570}" destId="{C7591581-2FE9-4DFA-B290-F08AEFD47615}" srcOrd="2" destOrd="0" presId="urn:microsoft.com/office/officeart/2005/8/layout/pList2#1"/>
    <dgm:cxn modelId="{14E61917-686B-458D-9FB5-6AEF85964B47}" type="presParOf" srcId="{C7591581-2FE9-4DFA-B290-F08AEFD47615}" destId="{FB020856-0186-4AB9-B714-3D5777A6087A}" srcOrd="0" destOrd="0" presId="urn:microsoft.com/office/officeart/2005/8/layout/pList2#1"/>
    <dgm:cxn modelId="{C16FDD0C-8189-4546-A4BD-D3882C6A0306}" type="presParOf" srcId="{C7591581-2FE9-4DFA-B290-F08AEFD47615}" destId="{AEA54737-BEDB-4F88-941A-B5D847785D70}" srcOrd="1" destOrd="0" presId="urn:microsoft.com/office/officeart/2005/8/layout/pList2#1"/>
    <dgm:cxn modelId="{7838F8BE-D9A1-4D0B-9ABA-92CE5C371AD2}" type="presParOf" srcId="{C7591581-2FE9-4DFA-B290-F08AEFD47615}" destId="{7E334364-2EDA-474A-BD76-69C804074C02}" srcOrd="2" destOrd="0" presId="urn:microsoft.com/office/officeart/2005/8/layout/pList2#1"/>
    <dgm:cxn modelId="{F0E3CBDD-00B5-4C31-B317-C680450EAD44}" type="presParOf" srcId="{433F2839-3490-43AA-B942-870D53024570}" destId="{E93A0D31-CFB8-49D9-A9AD-232F2C2E811C}" srcOrd="3" destOrd="0" presId="urn:microsoft.com/office/officeart/2005/8/layout/pList2#1"/>
    <dgm:cxn modelId="{3714F8D3-8114-45CF-9A98-70E4979F2AC1}" type="presParOf" srcId="{433F2839-3490-43AA-B942-870D53024570}" destId="{2BDC323E-3D85-4C6B-AC44-E70F3867B41E}" srcOrd="4" destOrd="0" presId="urn:microsoft.com/office/officeart/2005/8/layout/pList2#1"/>
    <dgm:cxn modelId="{886767CB-075E-4F88-AD83-F5AD61D5C60F}" type="presParOf" srcId="{2BDC323E-3D85-4C6B-AC44-E70F3867B41E}" destId="{03037875-9039-498F-A3F2-6027F92749C4}" srcOrd="0" destOrd="0" presId="urn:microsoft.com/office/officeart/2005/8/layout/pList2#1"/>
    <dgm:cxn modelId="{3BFA338A-1923-41E5-AC41-76BD707EDEC9}" type="presParOf" srcId="{2BDC323E-3D85-4C6B-AC44-E70F3867B41E}" destId="{981CEEBC-8D23-4B53-8867-2097EB1C8923}" srcOrd="1" destOrd="0" presId="urn:microsoft.com/office/officeart/2005/8/layout/pList2#1"/>
    <dgm:cxn modelId="{FCDEEA5C-A12A-47BA-B595-0AD03C4CB560}" type="presParOf" srcId="{2BDC323E-3D85-4C6B-AC44-E70F3867B41E}" destId="{1AC014EA-A767-443C-9F5F-B8144C97087D}"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9BAD7-F3F6-4AD2-BE2E-8261025DE255}" type="doc">
      <dgm:prSet loTypeId="urn:microsoft.com/office/officeart/2005/8/layout/hProcess9" loCatId="process" qsTypeId="urn:microsoft.com/office/officeart/2005/8/quickstyle/simple1" qsCatId="simple" csTypeId="urn:microsoft.com/office/officeart/2005/8/colors/colorful2" csCatId="colorful" phldr="1"/>
      <dgm:spPr/>
    </dgm:pt>
    <dgm:pt modelId="{40E657C2-6613-46A3-BD9B-7BDE3FB60A01}">
      <dgm:prSet phldrT="[Text]"/>
      <dgm:spPr/>
      <dgm:t>
        <a:bodyPr/>
        <a:lstStyle/>
        <a:p>
          <a:r>
            <a:rPr lang="en-US" dirty="0" smtClean="0"/>
            <a:t>Stop</a:t>
          </a:r>
          <a:endParaRPr lang="en-US" dirty="0"/>
        </a:p>
      </dgm:t>
    </dgm:pt>
    <dgm:pt modelId="{466059A3-4F48-4B5C-BFB5-180E18F06641}" type="parTrans" cxnId="{E2297389-C630-4E0A-B35D-BBA600A67A19}">
      <dgm:prSet/>
      <dgm:spPr/>
      <dgm:t>
        <a:bodyPr/>
        <a:lstStyle/>
        <a:p>
          <a:endParaRPr lang="en-US"/>
        </a:p>
      </dgm:t>
    </dgm:pt>
    <dgm:pt modelId="{2EC76D4D-7D19-45CE-A6E8-46E8BC60BD1E}" type="sibTrans" cxnId="{E2297389-C630-4E0A-B35D-BBA600A67A19}">
      <dgm:prSet/>
      <dgm:spPr/>
      <dgm:t>
        <a:bodyPr/>
        <a:lstStyle/>
        <a:p>
          <a:endParaRPr lang="en-US"/>
        </a:p>
      </dgm:t>
    </dgm:pt>
    <dgm:pt modelId="{6F670019-0E30-454D-ADF6-730B875E9292}">
      <dgm:prSet phldrT="[Text]"/>
      <dgm:spPr>
        <a:solidFill>
          <a:schemeClr val="accent6"/>
        </a:solidFill>
      </dgm:spPr>
      <dgm:t>
        <a:bodyPr/>
        <a:lstStyle/>
        <a:p>
          <a:r>
            <a:rPr lang="en-US" dirty="0" smtClean="0"/>
            <a:t>Identify</a:t>
          </a:r>
          <a:endParaRPr lang="en-US" dirty="0"/>
        </a:p>
      </dgm:t>
    </dgm:pt>
    <dgm:pt modelId="{5FE53BD0-11B1-4E61-AA7F-FDFC22809113}" type="parTrans" cxnId="{3477DCC6-CD9F-4A73-B4E4-A64D52562C6B}">
      <dgm:prSet/>
      <dgm:spPr/>
      <dgm:t>
        <a:bodyPr/>
        <a:lstStyle/>
        <a:p>
          <a:endParaRPr lang="en-US"/>
        </a:p>
      </dgm:t>
    </dgm:pt>
    <dgm:pt modelId="{BB47534A-0EE3-4BC2-A3CC-3D39383128E5}" type="sibTrans" cxnId="{3477DCC6-CD9F-4A73-B4E4-A64D52562C6B}">
      <dgm:prSet/>
      <dgm:spPr/>
      <dgm:t>
        <a:bodyPr/>
        <a:lstStyle/>
        <a:p>
          <a:endParaRPr lang="en-US"/>
        </a:p>
      </dgm:t>
    </dgm:pt>
    <dgm:pt modelId="{9D1AC6EB-917D-448A-BD6F-3FA2DA081C23}">
      <dgm:prSet phldrT="[Text]"/>
      <dgm:spPr/>
      <dgm:t>
        <a:bodyPr/>
        <a:lstStyle/>
        <a:p>
          <a:r>
            <a:rPr lang="en-US" dirty="0" smtClean="0"/>
            <a:t>Action</a:t>
          </a:r>
          <a:endParaRPr lang="en-US" dirty="0"/>
        </a:p>
      </dgm:t>
    </dgm:pt>
    <dgm:pt modelId="{133568E8-BF38-466F-A263-B4E0C2101E7D}" type="parTrans" cxnId="{F41E4942-6A45-457F-A318-09BDE24048F6}">
      <dgm:prSet/>
      <dgm:spPr/>
      <dgm:t>
        <a:bodyPr/>
        <a:lstStyle/>
        <a:p>
          <a:endParaRPr lang="en-US"/>
        </a:p>
      </dgm:t>
    </dgm:pt>
    <dgm:pt modelId="{9117D127-5CB4-4CB6-B3A1-F25333E4F0D4}" type="sibTrans" cxnId="{F41E4942-6A45-457F-A318-09BDE24048F6}">
      <dgm:prSet/>
      <dgm:spPr/>
      <dgm:t>
        <a:bodyPr/>
        <a:lstStyle/>
        <a:p>
          <a:endParaRPr lang="en-US"/>
        </a:p>
      </dgm:t>
    </dgm:pt>
    <dgm:pt modelId="{EE94BBC8-3871-4D0C-978F-DD9A8DCCB5AE}" type="pres">
      <dgm:prSet presAssocID="{CE49BAD7-F3F6-4AD2-BE2E-8261025DE255}" presName="CompostProcess" presStyleCnt="0">
        <dgm:presLayoutVars>
          <dgm:dir/>
          <dgm:resizeHandles val="exact"/>
        </dgm:presLayoutVars>
      </dgm:prSet>
      <dgm:spPr/>
    </dgm:pt>
    <dgm:pt modelId="{EF55A0A7-C136-4629-9D39-72717668CA0C}" type="pres">
      <dgm:prSet presAssocID="{CE49BAD7-F3F6-4AD2-BE2E-8261025DE255}" presName="arrow" presStyleLbl="bgShp" presStyleIdx="0" presStyleCnt="1"/>
      <dgm:spPr/>
    </dgm:pt>
    <dgm:pt modelId="{D7DF97E7-D90B-41B0-B6FD-48E07145796F}" type="pres">
      <dgm:prSet presAssocID="{CE49BAD7-F3F6-4AD2-BE2E-8261025DE255}" presName="linearProcess" presStyleCnt="0"/>
      <dgm:spPr/>
    </dgm:pt>
    <dgm:pt modelId="{9865B3A3-9F97-4B9A-8557-577FF4B36E45}" type="pres">
      <dgm:prSet presAssocID="{40E657C2-6613-46A3-BD9B-7BDE3FB60A01}" presName="textNode" presStyleLbl="node1" presStyleIdx="0" presStyleCnt="3">
        <dgm:presLayoutVars>
          <dgm:bulletEnabled val="1"/>
        </dgm:presLayoutVars>
      </dgm:prSet>
      <dgm:spPr/>
      <dgm:t>
        <a:bodyPr/>
        <a:lstStyle/>
        <a:p>
          <a:endParaRPr lang="en-US"/>
        </a:p>
      </dgm:t>
    </dgm:pt>
    <dgm:pt modelId="{397CF4D8-14BA-4A6F-B7A7-2E7E146ACB10}" type="pres">
      <dgm:prSet presAssocID="{2EC76D4D-7D19-45CE-A6E8-46E8BC60BD1E}" presName="sibTrans" presStyleCnt="0"/>
      <dgm:spPr/>
    </dgm:pt>
    <dgm:pt modelId="{44A4BD8D-AB99-4C54-A537-D649ED04270F}" type="pres">
      <dgm:prSet presAssocID="{6F670019-0E30-454D-ADF6-730B875E9292}" presName="textNode" presStyleLbl="node1" presStyleIdx="1" presStyleCnt="3">
        <dgm:presLayoutVars>
          <dgm:bulletEnabled val="1"/>
        </dgm:presLayoutVars>
      </dgm:prSet>
      <dgm:spPr/>
      <dgm:t>
        <a:bodyPr/>
        <a:lstStyle/>
        <a:p>
          <a:endParaRPr lang="en-US"/>
        </a:p>
      </dgm:t>
    </dgm:pt>
    <dgm:pt modelId="{91E7F103-FDB5-455C-9D92-2DC2B3C8DA24}" type="pres">
      <dgm:prSet presAssocID="{BB47534A-0EE3-4BC2-A3CC-3D39383128E5}" presName="sibTrans" presStyleCnt="0"/>
      <dgm:spPr/>
    </dgm:pt>
    <dgm:pt modelId="{CFD7B10D-1AFF-4ED6-93DF-37767800E85E}" type="pres">
      <dgm:prSet presAssocID="{9D1AC6EB-917D-448A-BD6F-3FA2DA081C23}" presName="textNode" presStyleLbl="node1" presStyleIdx="2" presStyleCnt="3">
        <dgm:presLayoutVars>
          <dgm:bulletEnabled val="1"/>
        </dgm:presLayoutVars>
      </dgm:prSet>
      <dgm:spPr/>
      <dgm:t>
        <a:bodyPr/>
        <a:lstStyle/>
        <a:p>
          <a:endParaRPr lang="en-US"/>
        </a:p>
      </dgm:t>
    </dgm:pt>
  </dgm:ptLst>
  <dgm:cxnLst>
    <dgm:cxn modelId="{E2297389-C630-4E0A-B35D-BBA600A67A19}" srcId="{CE49BAD7-F3F6-4AD2-BE2E-8261025DE255}" destId="{40E657C2-6613-46A3-BD9B-7BDE3FB60A01}" srcOrd="0" destOrd="0" parTransId="{466059A3-4F48-4B5C-BFB5-180E18F06641}" sibTransId="{2EC76D4D-7D19-45CE-A6E8-46E8BC60BD1E}"/>
    <dgm:cxn modelId="{28939DC8-0CE5-4271-8700-BF0CD6BED87A}" type="presOf" srcId="{6F670019-0E30-454D-ADF6-730B875E9292}" destId="{44A4BD8D-AB99-4C54-A537-D649ED04270F}" srcOrd="0" destOrd="0" presId="urn:microsoft.com/office/officeart/2005/8/layout/hProcess9"/>
    <dgm:cxn modelId="{A7B80478-C970-4A18-AC07-CDA447DE34EB}" type="presOf" srcId="{9D1AC6EB-917D-448A-BD6F-3FA2DA081C23}" destId="{CFD7B10D-1AFF-4ED6-93DF-37767800E85E}" srcOrd="0" destOrd="0" presId="urn:microsoft.com/office/officeart/2005/8/layout/hProcess9"/>
    <dgm:cxn modelId="{3477DCC6-CD9F-4A73-B4E4-A64D52562C6B}" srcId="{CE49BAD7-F3F6-4AD2-BE2E-8261025DE255}" destId="{6F670019-0E30-454D-ADF6-730B875E9292}" srcOrd="1" destOrd="0" parTransId="{5FE53BD0-11B1-4E61-AA7F-FDFC22809113}" sibTransId="{BB47534A-0EE3-4BC2-A3CC-3D39383128E5}"/>
    <dgm:cxn modelId="{71A17C81-1393-4E1F-AADE-417D57801557}" type="presOf" srcId="{CE49BAD7-F3F6-4AD2-BE2E-8261025DE255}" destId="{EE94BBC8-3871-4D0C-978F-DD9A8DCCB5AE}" srcOrd="0" destOrd="0" presId="urn:microsoft.com/office/officeart/2005/8/layout/hProcess9"/>
    <dgm:cxn modelId="{F41E4942-6A45-457F-A318-09BDE24048F6}" srcId="{CE49BAD7-F3F6-4AD2-BE2E-8261025DE255}" destId="{9D1AC6EB-917D-448A-BD6F-3FA2DA081C23}" srcOrd="2" destOrd="0" parTransId="{133568E8-BF38-466F-A263-B4E0C2101E7D}" sibTransId="{9117D127-5CB4-4CB6-B3A1-F25333E4F0D4}"/>
    <dgm:cxn modelId="{2B753753-BE98-472C-9103-70AB3368C182}" type="presOf" srcId="{40E657C2-6613-46A3-BD9B-7BDE3FB60A01}" destId="{9865B3A3-9F97-4B9A-8557-577FF4B36E45}" srcOrd="0" destOrd="0" presId="urn:microsoft.com/office/officeart/2005/8/layout/hProcess9"/>
    <dgm:cxn modelId="{64CC7D5B-E389-4527-8E19-35295398CA87}" type="presParOf" srcId="{EE94BBC8-3871-4D0C-978F-DD9A8DCCB5AE}" destId="{EF55A0A7-C136-4629-9D39-72717668CA0C}" srcOrd="0" destOrd="0" presId="urn:microsoft.com/office/officeart/2005/8/layout/hProcess9"/>
    <dgm:cxn modelId="{447E7F55-0D9A-4C7B-97F9-12C5E5156768}" type="presParOf" srcId="{EE94BBC8-3871-4D0C-978F-DD9A8DCCB5AE}" destId="{D7DF97E7-D90B-41B0-B6FD-48E07145796F}" srcOrd="1" destOrd="0" presId="urn:microsoft.com/office/officeart/2005/8/layout/hProcess9"/>
    <dgm:cxn modelId="{90197ED0-28BA-4A7F-AAAF-DC78B6B54AD6}" type="presParOf" srcId="{D7DF97E7-D90B-41B0-B6FD-48E07145796F}" destId="{9865B3A3-9F97-4B9A-8557-577FF4B36E45}" srcOrd="0" destOrd="0" presId="urn:microsoft.com/office/officeart/2005/8/layout/hProcess9"/>
    <dgm:cxn modelId="{7EF9CB21-8674-4EDB-9A84-C691A6C5C675}" type="presParOf" srcId="{D7DF97E7-D90B-41B0-B6FD-48E07145796F}" destId="{397CF4D8-14BA-4A6F-B7A7-2E7E146ACB10}" srcOrd="1" destOrd="0" presId="urn:microsoft.com/office/officeart/2005/8/layout/hProcess9"/>
    <dgm:cxn modelId="{657F393C-CD62-4506-9533-AB678CF9907E}" type="presParOf" srcId="{D7DF97E7-D90B-41B0-B6FD-48E07145796F}" destId="{44A4BD8D-AB99-4C54-A537-D649ED04270F}" srcOrd="2" destOrd="0" presId="urn:microsoft.com/office/officeart/2005/8/layout/hProcess9"/>
    <dgm:cxn modelId="{AFFEA5D0-B46A-4A66-A261-9DAAC22BC35A}" type="presParOf" srcId="{D7DF97E7-D90B-41B0-B6FD-48E07145796F}" destId="{91E7F103-FDB5-455C-9D92-2DC2B3C8DA24}" srcOrd="3" destOrd="0" presId="urn:microsoft.com/office/officeart/2005/8/layout/hProcess9"/>
    <dgm:cxn modelId="{8313212F-2A63-4173-81C7-849DFF840945}" type="presParOf" srcId="{D7DF97E7-D90B-41B0-B6FD-48E07145796F}" destId="{CFD7B10D-1AFF-4ED6-93DF-37767800E85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40E657C2-6613-46A3-BD9B-7BDE3FB60A01}">
      <dgm:prSet phldrT="[Text]" custT="1"/>
      <dgm:spPr>
        <a:solidFill>
          <a:schemeClr val="bg1"/>
        </a:solidFill>
        <a:ln>
          <a:solidFill>
            <a:schemeClr val="accent2"/>
          </a:solidFill>
        </a:ln>
      </dgm:spPr>
      <dgm:t>
        <a:bodyPr/>
        <a:lstStyle/>
        <a:p>
          <a:r>
            <a:rPr lang="en-US" sz="4000" b="1" dirty="0" smtClean="0">
              <a:solidFill>
                <a:schemeClr val="tx1"/>
              </a:solidFill>
            </a:rPr>
            <a:t>Stop</a:t>
          </a:r>
          <a:endParaRPr lang="en-US" sz="4000" b="1" dirty="0">
            <a:solidFill>
              <a:schemeClr val="tx1"/>
            </a:solidFill>
          </a:endParaRPr>
        </a:p>
      </dgm:t>
    </dgm:pt>
    <dgm:pt modelId="{466059A3-4F48-4B5C-BFB5-180E18F06641}" type="parTrans" cxnId="{E2297389-C630-4E0A-B35D-BBA600A67A19}">
      <dgm:prSet/>
      <dgm:spPr/>
      <dgm:t>
        <a:bodyPr/>
        <a:lstStyle/>
        <a:p>
          <a:endParaRPr lang="en-US"/>
        </a:p>
      </dgm:t>
    </dgm:pt>
    <dgm:pt modelId="{2EC76D4D-7D19-45CE-A6E8-46E8BC60BD1E}" type="sibTrans" cxnId="{E2297389-C630-4E0A-B35D-BBA600A67A19}">
      <dgm:prSet/>
      <dgm:spPr/>
      <dgm:t>
        <a:bodyPr/>
        <a:lstStyle/>
        <a:p>
          <a:endParaRPr lang="en-US"/>
        </a:p>
      </dgm:t>
    </dgm:pt>
    <dgm:pt modelId="{90FC7BEE-7F12-4C7A-8D50-35A8B32D4FB4}">
      <dgm:prSet phldrT="[Text]" custT="1"/>
      <dgm:spPr>
        <a:solidFill>
          <a:schemeClr val="bg1"/>
        </a:solidFill>
        <a:ln>
          <a:solidFill>
            <a:schemeClr val="accent2"/>
          </a:solidFill>
        </a:ln>
      </dgm:spPr>
      <dgm:t>
        <a:bodyPr/>
        <a:lstStyle/>
        <a:p>
          <a:r>
            <a:rPr lang="en-US" sz="2400" dirty="0" smtClean="0">
              <a:solidFill>
                <a:schemeClr val="tx1"/>
              </a:solidFill>
            </a:rPr>
            <a:t>Stop or pause</a:t>
          </a:r>
          <a:endParaRPr lang="en-US" sz="2400" dirty="0">
            <a:solidFill>
              <a:schemeClr val="tx1"/>
            </a:solidFill>
          </a:endParaRPr>
        </a:p>
      </dgm:t>
    </dgm:pt>
    <dgm:pt modelId="{AB7A2DAB-EC9B-4F8C-B1B5-003D1987D4AC}" type="parTrans" cxnId="{4BC00A58-58C1-44D1-B636-48840C5E879A}">
      <dgm:prSet/>
      <dgm:spPr/>
      <dgm:t>
        <a:bodyPr/>
        <a:lstStyle/>
        <a:p>
          <a:endParaRPr lang="en-US"/>
        </a:p>
      </dgm:t>
    </dgm:pt>
    <dgm:pt modelId="{2B350146-63FA-4D76-892C-CA7063E40789}" type="sibTrans" cxnId="{4BC00A58-58C1-44D1-B636-48840C5E879A}">
      <dgm:prSet/>
      <dgm:spPr/>
      <dgm:t>
        <a:bodyPr/>
        <a:lstStyle/>
        <a:p>
          <a:endParaRPr lang="en-US"/>
        </a:p>
      </dgm:t>
    </dgm:pt>
    <dgm:pt modelId="{AC3E3C5B-4202-48A6-8E0C-896B96238737}">
      <dgm:prSet phldrT="[Text]" custT="1"/>
      <dgm:spPr>
        <a:solidFill>
          <a:schemeClr val="bg1"/>
        </a:solidFill>
        <a:ln>
          <a:solidFill>
            <a:schemeClr val="accent2"/>
          </a:solidFill>
        </a:ln>
      </dgm:spPr>
      <dgm:t>
        <a:bodyPr/>
        <a:lstStyle/>
        <a:p>
          <a:r>
            <a:rPr lang="en-US" sz="2400" dirty="0" smtClean="0">
              <a:solidFill>
                <a:schemeClr val="tx1"/>
              </a:solidFill>
            </a:rPr>
            <a:t>Calm yourself</a:t>
          </a:r>
          <a:endParaRPr lang="en-US" sz="2400" dirty="0">
            <a:solidFill>
              <a:schemeClr val="tx1"/>
            </a:solidFill>
          </a:endParaRPr>
        </a:p>
      </dgm:t>
    </dgm:pt>
    <dgm:pt modelId="{2E97B411-3182-4AFE-B67E-C22700E70695}" type="parTrans" cxnId="{19ECD586-1212-434A-89DB-9FC18CD32726}">
      <dgm:prSet/>
      <dgm:spPr/>
      <dgm:t>
        <a:bodyPr/>
        <a:lstStyle/>
        <a:p>
          <a:endParaRPr lang="en-US"/>
        </a:p>
      </dgm:t>
    </dgm:pt>
    <dgm:pt modelId="{5B5042D0-CC97-41C7-BBD7-152D5CAE33BB}" type="sibTrans" cxnId="{19ECD586-1212-434A-89DB-9FC18CD32726}">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8B8AC9DB-3812-44B8-8B59-5AD88A4A8DD8}" type="pres">
      <dgm:prSet presAssocID="{40E657C2-6613-46A3-BD9B-7BDE3FB60A01}" presName="node" presStyleLbl="node1" presStyleIdx="0" presStyleCnt="1" custScaleY="83333">
        <dgm:presLayoutVars>
          <dgm:bulletEnabled val="1"/>
        </dgm:presLayoutVars>
      </dgm:prSet>
      <dgm:spPr/>
      <dgm:t>
        <a:bodyPr/>
        <a:lstStyle/>
        <a:p>
          <a:endParaRPr lang="en-US"/>
        </a:p>
      </dgm:t>
    </dgm:pt>
  </dgm:ptLst>
  <dgm:cxnLst>
    <dgm:cxn modelId="{A643EB84-6D30-4983-8F1B-89E231A4596C}" type="presOf" srcId="{40E657C2-6613-46A3-BD9B-7BDE3FB60A01}" destId="{8B8AC9DB-3812-44B8-8B59-5AD88A4A8DD8}" srcOrd="0" destOrd="0" presId="urn:microsoft.com/office/officeart/2005/8/layout/process1"/>
    <dgm:cxn modelId="{E2297389-C630-4E0A-B35D-BBA600A67A19}" srcId="{CE49BAD7-F3F6-4AD2-BE2E-8261025DE255}" destId="{40E657C2-6613-46A3-BD9B-7BDE3FB60A01}" srcOrd="0" destOrd="0" parTransId="{466059A3-4F48-4B5C-BFB5-180E18F06641}" sibTransId="{2EC76D4D-7D19-45CE-A6E8-46E8BC60BD1E}"/>
    <dgm:cxn modelId="{8739E62E-1163-41AD-A6E1-973E2C2EFBA7}" type="presOf" srcId="{90FC7BEE-7F12-4C7A-8D50-35A8B32D4FB4}" destId="{8B8AC9DB-3812-44B8-8B59-5AD88A4A8DD8}" srcOrd="0" destOrd="1" presId="urn:microsoft.com/office/officeart/2005/8/layout/process1"/>
    <dgm:cxn modelId="{181A9948-D92B-4501-8B4E-B0CE879912A6}" type="presOf" srcId="{AC3E3C5B-4202-48A6-8E0C-896B96238737}" destId="{8B8AC9DB-3812-44B8-8B59-5AD88A4A8DD8}" srcOrd="0" destOrd="2" presId="urn:microsoft.com/office/officeart/2005/8/layout/process1"/>
    <dgm:cxn modelId="{0029BC74-3CFD-4B99-A85B-82FF33D4D9EA}" type="presOf" srcId="{CE49BAD7-F3F6-4AD2-BE2E-8261025DE255}" destId="{2162FB8B-C9A5-4B96-A5DE-A5853863567D}" srcOrd="0" destOrd="0" presId="urn:microsoft.com/office/officeart/2005/8/layout/process1"/>
    <dgm:cxn modelId="{19ECD586-1212-434A-89DB-9FC18CD32726}" srcId="{40E657C2-6613-46A3-BD9B-7BDE3FB60A01}" destId="{AC3E3C5B-4202-48A6-8E0C-896B96238737}" srcOrd="1" destOrd="0" parTransId="{2E97B411-3182-4AFE-B67E-C22700E70695}" sibTransId="{5B5042D0-CC97-41C7-BBD7-152D5CAE33BB}"/>
    <dgm:cxn modelId="{4BC00A58-58C1-44D1-B636-48840C5E879A}" srcId="{40E657C2-6613-46A3-BD9B-7BDE3FB60A01}" destId="{90FC7BEE-7F12-4C7A-8D50-35A8B32D4FB4}" srcOrd="0" destOrd="0" parTransId="{AB7A2DAB-EC9B-4F8C-B1B5-003D1987D4AC}" sibTransId="{2B350146-63FA-4D76-892C-CA7063E40789}"/>
    <dgm:cxn modelId="{93335A56-E3FB-422E-BC20-A60BF4835661}" type="presParOf" srcId="{2162FB8B-C9A5-4B96-A5DE-A5853863567D}" destId="{8B8AC9DB-3812-44B8-8B59-5AD88A4A8DD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40E657C2-6613-46A3-BD9B-7BDE3FB60A01}">
      <dgm:prSet phldrT="[Text]" custT="1"/>
      <dgm:spPr>
        <a:solidFill>
          <a:schemeClr val="accent6">
            <a:lumMod val="20000"/>
            <a:lumOff val="80000"/>
          </a:schemeClr>
        </a:solidFill>
        <a:ln>
          <a:solidFill>
            <a:schemeClr val="accent2"/>
          </a:solidFill>
        </a:ln>
      </dgm:spPr>
      <dgm:t>
        <a:bodyPr/>
        <a:lstStyle/>
        <a:p>
          <a:r>
            <a:rPr lang="en-US" sz="2400" b="1" dirty="0" err="1" smtClean="0">
              <a:solidFill>
                <a:schemeClr val="tx1"/>
              </a:solidFill>
            </a:rPr>
            <a:t>Janeth</a:t>
          </a:r>
          <a:r>
            <a:rPr lang="en-US" sz="2400" b="1" dirty="0" smtClean="0">
              <a:solidFill>
                <a:schemeClr val="tx1"/>
              </a:solidFill>
            </a:rPr>
            <a:t> </a:t>
          </a:r>
          <a:r>
            <a:rPr lang="en-US" sz="2400" b="1" dirty="0" err="1" smtClean="0">
              <a:solidFill>
                <a:schemeClr val="tx1"/>
              </a:solidFill>
            </a:rPr>
            <a:t>Mcfarren</a:t>
          </a:r>
          <a:r>
            <a:rPr lang="en-US" sz="2400" b="1" dirty="0" smtClean="0">
              <a:solidFill>
                <a:schemeClr val="tx1"/>
              </a:solidFill>
            </a:rPr>
            <a:t> recently started telling you about having conversations with her family in California.  She does not have a phone and there is no record of these conversations.  After talking with the family, you discover that she has hallucinated in the past when there is a change in her environment.  You have just had several staff change their schedule and some of </a:t>
          </a:r>
          <a:r>
            <a:rPr lang="en-US" sz="2400" b="1" dirty="0" err="1" smtClean="0">
              <a:solidFill>
                <a:schemeClr val="tx1"/>
              </a:solidFill>
            </a:rPr>
            <a:t>Janeth’s</a:t>
          </a:r>
          <a:r>
            <a:rPr lang="en-US" sz="2400" b="1" dirty="0" smtClean="0">
              <a:solidFill>
                <a:schemeClr val="tx1"/>
              </a:solidFill>
            </a:rPr>
            <a:t> favorite activities have changed.</a:t>
          </a:r>
        </a:p>
        <a:p>
          <a:r>
            <a:rPr lang="en-US" sz="2400" b="1" dirty="0" smtClean="0">
              <a:solidFill>
                <a:schemeClr val="tx1"/>
              </a:solidFill>
            </a:rPr>
            <a:t>Discuss how you can accomplish step one.</a:t>
          </a:r>
        </a:p>
      </dgm:t>
    </dgm:pt>
    <dgm:pt modelId="{466059A3-4F48-4B5C-BFB5-180E18F06641}" type="parTrans" cxnId="{E2297389-C630-4E0A-B35D-BBA600A67A19}">
      <dgm:prSet/>
      <dgm:spPr/>
      <dgm:t>
        <a:bodyPr/>
        <a:lstStyle/>
        <a:p>
          <a:endParaRPr lang="en-US"/>
        </a:p>
      </dgm:t>
    </dgm:pt>
    <dgm:pt modelId="{2EC76D4D-7D19-45CE-A6E8-46E8BC60BD1E}" type="sibTrans" cxnId="{E2297389-C630-4E0A-B35D-BBA600A67A19}">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8B8AC9DB-3812-44B8-8B59-5AD88A4A8DD8}" type="pres">
      <dgm:prSet presAssocID="{40E657C2-6613-46A3-BD9B-7BDE3FB60A01}" presName="node" presStyleLbl="node1" presStyleIdx="0" presStyleCnt="1" custScaleY="83333">
        <dgm:presLayoutVars>
          <dgm:bulletEnabled val="1"/>
        </dgm:presLayoutVars>
      </dgm:prSet>
      <dgm:spPr/>
      <dgm:t>
        <a:bodyPr/>
        <a:lstStyle/>
        <a:p>
          <a:endParaRPr lang="en-US"/>
        </a:p>
      </dgm:t>
    </dgm:pt>
  </dgm:ptLst>
  <dgm:cxnLst>
    <dgm:cxn modelId="{E2297389-C630-4E0A-B35D-BBA600A67A19}" srcId="{CE49BAD7-F3F6-4AD2-BE2E-8261025DE255}" destId="{40E657C2-6613-46A3-BD9B-7BDE3FB60A01}" srcOrd="0" destOrd="0" parTransId="{466059A3-4F48-4B5C-BFB5-180E18F06641}" sibTransId="{2EC76D4D-7D19-45CE-A6E8-46E8BC60BD1E}"/>
    <dgm:cxn modelId="{B26FC2C8-17C4-4CC7-847F-7263C620CC82}" type="presOf" srcId="{CE49BAD7-F3F6-4AD2-BE2E-8261025DE255}" destId="{2162FB8B-C9A5-4B96-A5DE-A5853863567D}" srcOrd="0" destOrd="0" presId="urn:microsoft.com/office/officeart/2005/8/layout/process1"/>
    <dgm:cxn modelId="{9CBC46C9-378C-465A-AC7A-36F4E0885392}" type="presOf" srcId="{40E657C2-6613-46A3-BD9B-7BDE3FB60A01}" destId="{8B8AC9DB-3812-44B8-8B59-5AD88A4A8DD8}" srcOrd="0" destOrd="0" presId="urn:microsoft.com/office/officeart/2005/8/layout/process1"/>
    <dgm:cxn modelId="{A2431040-F666-4C7A-B502-C16A21373860}" type="presParOf" srcId="{2162FB8B-C9A5-4B96-A5DE-A5853863567D}" destId="{8B8AC9DB-3812-44B8-8B59-5AD88A4A8DD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6F670019-0E30-454D-ADF6-730B875E9292}">
      <dgm:prSet phldrT="[Text]" custT="1"/>
      <dgm:spPr>
        <a:solidFill>
          <a:schemeClr val="bg1"/>
        </a:solidFill>
        <a:ln>
          <a:solidFill>
            <a:schemeClr val="accent6"/>
          </a:solidFill>
        </a:ln>
      </dgm:spPr>
      <dgm:t>
        <a:bodyPr/>
        <a:lstStyle/>
        <a:p>
          <a:r>
            <a:rPr lang="en-US" sz="4000" b="1" dirty="0" smtClean="0">
              <a:solidFill>
                <a:schemeClr val="tx1"/>
              </a:solidFill>
            </a:rPr>
            <a:t>Identify</a:t>
          </a:r>
          <a:endParaRPr lang="en-US" sz="4000" b="1" dirty="0">
            <a:solidFill>
              <a:schemeClr val="tx1"/>
            </a:solidFill>
          </a:endParaRPr>
        </a:p>
      </dgm:t>
    </dgm:pt>
    <dgm:pt modelId="{5FE53BD0-11B1-4E61-AA7F-FDFC22809113}" type="parTrans" cxnId="{3477DCC6-CD9F-4A73-B4E4-A64D52562C6B}">
      <dgm:prSet/>
      <dgm:spPr/>
      <dgm:t>
        <a:bodyPr/>
        <a:lstStyle/>
        <a:p>
          <a:endParaRPr lang="en-US"/>
        </a:p>
      </dgm:t>
    </dgm:pt>
    <dgm:pt modelId="{BB47534A-0EE3-4BC2-A3CC-3D39383128E5}" type="sibTrans" cxnId="{3477DCC6-CD9F-4A73-B4E4-A64D52562C6B}">
      <dgm:prSet/>
      <dgm:spPr/>
      <dgm:t>
        <a:bodyPr/>
        <a:lstStyle/>
        <a:p>
          <a:endParaRPr lang="en-US"/>
        </a:p>
      </dgm:t>
    </dgm:pt>
    <dgm:pt modelId="{C4B68626-D77B-4374-A8E0-ECAC224157D1}">
      <dgm:prSet phldrT="[Text]" custT="1"/>
      <dgm:spPr>
        <a:solidFill>
          <a:schemeClr val="bg1"/>
        </a:solidFill>
        <a:ln>
          <a:solidFill>
            <a:schemeClr val="accent6"/>
          </a:solidFill>
        </a:ln>
      </dgm:spPr>
      <dgm:t>
        <a:bodyPr/>
        <a:lstStyle/>
        <a:p>
          <a:r>
            <a:rPr lang="en-US" sz="2400" dirty="0" smtClean="0">
              <a:solidFill>
                <a:schemeClr val="tx1"/>
              </a:solidFill>
            </a:rPr>
            <a:t>What </a:t>
          </a:r>
          <a:r>
            <a:rPr lang="en-US" sz="2400" b="1" dirty="0" smtClean="0">
              <a:solidFill>
                <a:schemeClr val="tx1"/>
              </a:solidFill>
            </a:rPr>
            <a:t>need</a:t>
          </a:r>
          <a:r>
            <a:rPr lang="en-US" sz="2400" dirty="0" smtClean="0">
              <a:solidFill>
                <a:schemeClr val="tx1"/>
              </a:solidFill>
            </a:rPr>
            <a:t> or </a:t>
          </a:r>
          <a:r>
            <a:rPr lang="en-US" sz="2400" b="1" dirty="0" smtClean="0">
              <a:solidFill>
                <a:schemeClr val="tx1"/>
              </a:solidFill>
            </a:rPr>
            <a:t>desire</a:t>
          </a:r>
          <a:r>
            <a:rPr lang="en-US" sz="2400" dirty="0" smtClean="0">
              <a:solidFill>
                <a:schemeClr val="tx1"/>
              </a:solidFill>
            </a:rPr>
            <a:t> does the individual have that is not being met?</a:t>
          </a:r>
          <a:endParaRPr lang="en-US" sz="2400" dirty="0">
            <a:solidFill>
              <a:schemeClr val="tx1"/>
            </a:solidFill>
          </a:endParaRPr>
        </a:p>
      </dgm:t>
    </dgm:pt>
    <dgm:pt modelId="{7AD745B3-B9CD-4AA6-95AA-B01CCDF835B8}" type="parTrans" cxnId="{00E1AADD-6350-4C1C-B8BB-2F0EC28C739B}">
      <dgm:prSet/>
      <dgm:spPr/>
      <dgm:t>
        <a:bodyPr/>
        <a:lstStyle/>
        <a:p>
          <a:endParaRPr lang="en-US"/>
        </a:p>
      </dgm:t>
    </dgm:pt>
    <dgm:pt modelId="{1C0C523F-9554-45F9-B7CC-3A8A4D8DF00F}" type="sibTrans" cxnId="{00E1AADD-6350-4C1C-B8BB-2F0EC28C739B}">
      <dgm:prSet/>
      <dgm:spPr/>
      <dgm:t>
        <a:bodyPr/>
        <a:lstStyle/>
        <a:p>
          <a:endParaRPr lang="en-US"/>
        </a:p>
      </dgm:t>
    </dgm:pt>
    <dgm:pt modelId="{D38D5331-ED7D-4BB2-A7EA-D4314C73D63C}">
      <dgm:prSet phldrT="[Text]" custT="1"/>
      <dgm:spPr>
        <a:solidFill>
          <a:schemeClr val="bg1"/>
        </a:solidFill>
        <a:ln>
          <a:solidFill>
            <a:schemeClr val="accent6"/>
          </a:solidFill>
        </a:ln>
      </dgm:spPr>
      <dgm:t>
        <a:bodyPr/>
        <a:lstStyle/>
        <a:p>
          <a:r>
            <a:rPr lang="en-US" sz="2400" dirty="0" smtClean="0">
              <a:solidFill>
                <a:schemeClr val="tx1"/>
              </a:solidFill>
            </a:rPr>
            <a:t>What are the physical, environmental, and emotional triggers?</a:t>
          </a:r>
          <a:endParaRPr lang="en-US" sz="2400" dirty="0">
            <a:solidFill>
              <a:schemeClr val="tx1"/>
            </a:solidFill>
          </a:endParaRPr>
        </a:p>
      </dgm:t>
    </dgm:pt>
    <dgm:pt modelId="{4CCDFDF1-DB4C-4536-8741-512F48306C02}" type="parTrans" cxnId="{F714B749-1029-467B-96E7-2C38202154B4}">
      <dgm:prSet/>
      <dgm:spPr/>
      <dgm:t>
        <a:bodyPr/>
        <a:lstStyle/>
        <a:p>
          <a:endParaRPr lang="en-US"/>
        </a:p>
      </dgm:t>
    </dgm:pt>
    <dgm:pt modelId="{1371D958-E203-44E3-BA11-64A25975CC6B}" type="sibTrans" cxnId="{F714B749-1029-467B-96E7-2C38202154B4}">
      <dgm:prSet/>
      <dgm:spPr/>
      <dgm:t>
        <a:bodyPr/>
        <a:lstStyle/>
        <a:p>
          <a:endParaRPr lang="en-US"/>
        </a:p>
      </dgm:t>
    </dgm:pt>
    <dgm:pt modelId="{A078F67E-E795-433E-831F-F5A04A38921E}">
      <dgm:prSet phldrT="[Text]" custT="1"/>
      <dgm:spPr>
        <a:solidFill>
          <a:schemeClr val="bg1"/>
        </a:solidFill>
        <a:ln>
          <a:solidFill>
            <a:schemeClr val="accent6"/>
          </a:solidFill>
        </a:ln>
      </dgm:spPr>
      <dgm:t>
        <a:bodyPr/>
        <a:lstStyle/>
        <a:p>
          <a:r>
            <a:rPr lang="en-US" sz="2400" dirty="0" smtClean="0">
              <a:solidFill>
                <a:schemeClr val="tx1"/>
              </a:solidFill>
            </a:rPr>
            <a:t>Were other people involved?</a:t>
          </a:r>
          <a:endParaRPr lang="en-US" sz="2400" dirty="0">
            <a:solidFill>
              <a:schemeClr val="tx1"/>
            </a:solidFill>
          </a:endParaRPr>
        </a:p>
      </dgm:t>
    </dgm:pt>
    <dgm:pt modelId="{6E0D5CDC-3422-4A7F-8564-6BACC973EE69}" type="parTrans" cxnId="{AA5B9E72-D7F2-4773-9F9E-231155A7A751}">
      <dgm:prSet/>
      <dgm:spPr/>
      <dgm:t>
        <a:bodyPr/>
        <a:lstStyle/>
        <a:p>
          <a:endParaRPr lang="en-US"/>
        </a:p>
      </dgm:t>
    </dgm:pt>
    <dgm:pt modelId="{F6FEF49E-2139-419A-BCAA-7B7248D11208}" type="sibTrans" cxnId="{AA5B9E72-D7F2-4773-9F9E-231155A7A751}">
      <dgm:prSet/>
      <dgm:spPr/>
      <dgm:t>
        <a:bodyPr/>
        <a:lstStyle/>
        <a:p>
          <a:endParaRPr lang="en-US"/>
        </a:p>
      </dgm:t>
    </dgm:pt>
    <dgm:pt modelId="{A3972330-6554-40BE-86A2-0D59A5DD3DA1}">
      <dgm:prSet phldrT="[Text]" custT="1"/>
      <dgm:spPr>
        <a:solidFill>
          <a:schemeClr val="bg1"/>
        </a:solidFill>
        <a:ln>
          <a:solidFill>
            <a:schemeClr val="accent6"/>
          </a:solidFill>
        </a:ln>
      </dgm:spPr>
      <dgm:t>
        <a:bodyPr/>
        <a:lstStyle/>
        <a:p>
          <a:r>
            <a:rPr lang="en-US" sz="2400" dirty="0" smtClean="0">
              <a:solidFill>
                <a:schemeClr val="tx1"/>
              </a:solidFill>
            </a:rPr>
            <a:t>Is this a new behavior?</a:t>
          </a:r>
          <a:endParaRPr lang="en-US" sz="2400" dirty="0">
            <a:solidFill>
              <a:schemeClr val="tx1"/>
            </a:solidFill>
          </a:endParaRPr>
        </a:p>
      </dgm:t>
    </dgm:pt>
    <dgm:pt modelId="{B38B38AC-D7FC-4347-9F17-56C41E5DB8FC}" type="parTrans" cxnId="{E8977EFD-3F35-45DD-9EA2-856C0CCCEE64}">
      <dgm:prSet/>
      <dgm:spPr/>
      <dgm:t>
        <a:bodyPr/>
        <a:lstStyle/>
        <a:p>
          <a:endParaRPr lang="en-US"/>
        </a:p>
      </dgm:t>
    </dgm:pt>
    <dgm:pt modelId="{5BDA1D80-9BA9-4624-BD22-1DBC837863EB}" type="sibTrans" cxnId="{E8977EFD-3F35-45DD-9EA2-856C0CCCEE64}">
      <dgm:prSet/>
      <dgm:spPr/>
      <dgm:t>
        <a:bodyPr/>
        <a:lstStyle/>
        <a:p>
          <a:endParaRPr lang="en-US"/>
        </a:p>
      </dgm:t>
    </dgm:pt>
    <dgm:pt modelId="{F2183092-01CE-4C8F-BDC9-D1B09B09CD9D}">
      <dgm:prSet phldrT="[Text]" custT="1"/>
      <dgm:spPr>
        <a:solidFill>
          <a:schemeClr val="bg1"/>
        </a:solidFill>
        <a:ln>
          <a:solidFill>
            <a:schemeClr val="accent6"/>
          </a:solidFill>
        </a:ln>
      </dgm:spPr>
      <dgm:t>
        <a:bodyPr/>
        <a:lstStyle/>
        <a:p>
          <a:r>
            <a:rPr lang="en-US" sz="2400" dirty="0" smtClean="0">
              <a:solidFill>
                <a:schemeClr val="tx1"/>
              </a:solidFill>
            </a:rPr>
            <a:t>Are there any patterns that you can see?</a:t>
          </a:r>
          <a:endParaRPr lang="en-US" sz="2400" dirty="0">
            <a:solidFill>
              <a:schemeClr val="tx1"/>
            </a:solidFill>
          </a:endParaRPr>
        </a:p>
      </dgm:t>
    </dgm:pt>
    <dgm:pt modelId="{01378278-5139-4495-A0A7-4C7F51F38C19}" type="parTrans" cxnId="{EC063503-036D-4531-BE66-B1564C80EC1B}">
      <dgm:prSet/>
      <dgm:spPr/>
      <dgm:t>
        <a:bodyPr/>
        <a:lstStyle/>
        <a:p>
          <a:endParaRPr lang="en-US"/>
        </a:p>
      </dgm:t>
    </dgm:pt>
    <dgm:pt modelId="{DF5E6789-60B4-47F7-8E1A-4D43D69D1A5B}" type="sibTrans" cxnId="{EC063503-036D-4531-BE66-B1564C80EC1B}">
      <dgm:prSet/>
      <dgm:spPr/>
      <dgm:t>
        <a:bodyPr/>
        <a:lstStyle/>
        <a:p>
          <a:endParaRPr lang="en-US"/>
        </a:p>
      </dgm:t>
    </dgm:pt>
    <dgm:pt modelId="{6720D3AB-D297-4EBD-8407-F2D608C860DA}">
      <dgm:prSet phldrT="[Text]" custT="1"/>
      <dgm:spPr>
        <a:solidFill>
          <a:schemeClr val="bg1"/>
        </a:solidFill>
        <a:ln>
          <a:solidFill>
            <a:schemeClr val="accent6"/>
          </a:solidFill>
        </a:ln>
      </dgm:spPr>
      <dgm:t>
        <a:bodyPr/>
        <a:lstStyle/>
        <a:p>
          <a:r>
            <a:rPr lang="en-US" sz="2400" dirty="0" smtClean="0">
              <a:solidFill>
                <a:schemeClr val="tx1"/>
              </a:solidFill>
            </a:rPr>
            <a:t>What happened just before the behavior started?</a:t>
          </a:r>
          <a:endParaRPr lang="en-US" sz="2400" dirty="0">
            <a:solidFill>
              <a:schemeClr val="tx1"/>
            </a:solidFill>
          </a:endParaRPr>
        </a:p>
      </dgm:t>
    </dgm:pt>
    <dgm:pt modelId="{3BF808D0-FB06-43BC-9A0F-6693DE38C266}" type="parTrans" cxnId="{B6379034-D2E3-4EB9-9788-980BDAFEB237}">
      <dgm:prSet/>
      <dgm:spPr/>
      <dgm:t>
        <a:bodyPr/>
        <a:lstStyle/>
        <a:p>
          <a:endParaRPr lang="en-US"/>
        </a:p>
      </dgm:t>
    </dgm:pt>
    <dgm:pt modelId="{6EAFECB1-0C0F-49C4-8CA8-2860E3457BB2}" type="sibTrans" cxnId="{B6379034-D2E3-4EB9-9788-980BDAFEB237}">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637A908B-005B-47CA-82F4-D5BDAD152224}" type="pres">
      <dgm:prSet presAssocID="{6F670019-0E30-454D-ADF6-730B875E9292}" presName="node" presStyleLbl="node1" presStyleIdx="0" presStyleCnt="1" custScaleY="83333">
        <dgm:presLayoutVars>
          <dgm:bulletEnabled val="1"/>
        </dgm:presLayoutVars>
      </dgm:prSet>
      <dgm:spPr/>
      <dgm:t>
        <a:bodyPr/>
        <a:lstStyle/>
        <a:p>
          <a:endParaRPr lang="en-US"/>
        </a:p>
      </dgm:t>
    </dgm:pt>
  </dgm:ptLst>
  <dgm:cxnLst>
    <dgm:cxn modelId="{89C19FBE-4682-4E9D-AA4F-D4101D6835BD}" type="presOf" srcId="{6720D3AB-D297-4EBD-8407-F2D608C860DA}" destId="{637A908B-005B-47CA-82F4-D5BDAD152224}" srcOrd="0" destOrd="2" presId="urn:microsoft.com/office/officeart/2005/8/layout/process1"/>
    <dgm:cxn modelId="{5231DD81-0A8A-4794-8A43-E283A41BFD96}" type="presOf" srcId="{6F670019-0E30-454D-ADF6-730B875E9292}" destId="{637A908B-005B-47CA-82F4-D5BDAD152224}" srcOrd="0" destOrd="0" presId="urn:microsoft.com/office/officeart/2005/8/layout/process1"/>
    <dgm:cxn modelId="{E8977EFD-3F35-45DD-9EA2-856C0CCCEE64}" srcId="{6F670019-0E30-454D-ADF6-730B875E9292}" destId="{A3972330-6554-40BE-86A2-0D59A5DD3DA1}" srcOrd="4" destOrd="0" parTransId="{B38B38AC-D7FC-4347-9F17-56C41E5DB8FC}" sibTransId="{5BDA1D80-9BA9-4624-BD22-1DBC837863EB}"/>
    <dgm:cxn modelId="{C62B97A4-5EF6-42F5-8F5B-296971719D24}" type="presOf" srcId="{A078F67E-E795-433E-831F-F5A04A38921E}" destId="{637A908B-005B-47CA-82F4-D5BDAD152224}" srcOrd="0" destOrd="4" presId="urn:microsoft.com/office/officeart/2005/8/layout/process1"/>
    <dgm:cxn modelId="{00E1AADD-6350-4C1C-B8BB-2F0EC28C739B}" srcId="{6F670019-0E30-454D-ADF6-730B875E9292}" destId="{C4B68626-D77B-4374-A8E0-ECAC224157D1}" srcOrd="0" destOrd="0" parTransId="{7AD745B3-B9CD-4AA6-95AA-B01CCDF835B8}" sibTransId="{1C0C523F-9554-45F9-B7CC-3A8A4D8DF00F}"/>
    <dgm:cxn modelId="{3477DCC6-CD9F-4A73-B4E4-A64D52562C6B}" srcId="{CE49BAD7-F3F6-4AD2-BE2E-8261025DE255}" destId="{6F670019-0E30-454D-ADF6-730B875E9292}" srcOrd="0" destOrd="0" parTransId="{5FE53BD0-11B1-4E61-AA7F-FDFC22809113}" sibTransId="{BB47534A-0EE3-4BC2-A3CC-3D39383128E5}"/>
    <dgm:cxn modelId="{AA5B9E72-D7F2-4773-9F9E-231155A7A751}" srcId="{6F670019-0E30-454D-ADF6-730B875E9292}" destId="{A078F67E-E795-433E-831F-F5A04A38921E}" srcOrd="3" destOrd="0" parTransId="{6E0D5CDC-3422-4A7F-8564-6BACC973EE69}" sibTransId="{F6FEF49E-2139-419A-BCAA-7B7248D11208}"/>
    <dgm:cxn modelId="{D53F0BEC-3A4E-437B-808B-0391510AAC9B}" type="presOf" srcId="{D38D5331-ED7D-4BB2-A7EA-D4314C73D63C}" destId="{637A908B-005B-47CA-82F4-D5BDAD152224}" srcOrd="0" destOrd="3" presId="urn:microsoft.com/office/officeart/2005/8/layout/process1"/>
    <dgm:cxn modelId="{CF27E37A-ABD3-453A-8F26-4949F7A3ECC0}" type="presOf" srcId="{F2183092-01CE-4C8F-BDC9-D1B09B09CD9D}" destId="{637A908B-005B-47CA-82F4-D5BDAD152224}" srcOrd="0" destOrd="6" presId="urn:microsoft.com/office/officeart/2005/8/layout/process1"/>
    <dgm:cxn modelId="{F714B749-1029-467B-96E7-2C38202154B4}" srcId="{6F670019-0E30-454D-ADF6-730B875E9292}" destId="{D38D5331-ED7D-4BB2-A7EA-D4314C73D63C}" srcOrd="2" destOrd="0" parTransId="{4CCDFDF1-DB4C-4536-8741-512F48306C02}" sibTransId="{1371D958-E203-44E3-BA11-64A25975CC6B}"/>
    <dgm:cxn modelId="{B9DEFB72-B05D-4157-85A3-FAD5236A5B73}" type="presOf" srcId="{C4B68626-D77B-4374-A8E0-ECAC224157D1}" destId="{637A908B-005B-47CA-82F4-D5BDAD152224}" srcOrd="0" destOrd="1" presId="urn:microsoft.com/office/officeart/2005/8/layout/process1"/>
    <dgm:cxn modelId="{A5A56E6B-66D9-46D0-B099-805F3905E9B8}" type="presOf" srcId="{CE49BAD7-F3F6-4AD2-BE2E-8261025DE255}" destId="{2162FB8B-C9A5-4B96-A5DE-A5853863567D}" srcOrd="0" destOrd="0" presId="urn:microsoft.com/office/officeart/2005/8/layout/process1"/>
    <dgm:cxn modelId="{7B4E51A6-0C7A-4033-8ED3-3D23B17D9AD3}" type="presOf" srcId="{A3972330-6554-40BE-86A2-0D59A5DD3DA1}" destId="{637A908B-005B-47CA-82F4-D5BDAD152224}" srcOrd="0" destOrd="5" presId="urn:microsoft.com/office/officeart/2005/8/layout/process1"/>
    <dgm:cxn modelId="{EC063503-036D-4531-BE66-B1564C80EC1B}" srcId="{6F670019-0E30-454D-ADF6-730B875E9292}" destId="{F2183092-01CE-4C8F-BDC9-D1B09B09CD9D}" srcOrd="5" destOrd="0" parTransId="{01378278-5139-4495-A0A7-4C7F51F38C19}" sibTransId="{DF5E6789-60B4-47F7-8E1A-4D43D69D1A5B}"/>
    <dgm:cxn modelId="{B6379034-D2E3-4EB9-9788-980BDAFEB237}" srcId="{6F670019-0E30-454D-ADF6-730B875E9292}" destId="{6720D3AB-D297-4EBD-8407-F2D608C860DA}" srcOrd="1" destOrd="0" parTransId="{3BF808D0-FB06-43BC-9A0F-6693DE38C266}" sibTransId="{6EAFECB1-0C0F-49C4-8CA8-2860E3457BB2}"/>
    <dgm:cxn modelId="{9B380E6D-D1BB-42EE-A1F2-B196C0A81114}" type="presParOf" srcId="{2162FB8B-C9A5-4B96-A5DE-A5853863567D}" destId="{637A908B-005B-47CA-82F4-D5BDAD15222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6F670019-0E30-454D-ADF6-730B875E9292}">
      <dgm:prSet phldrT="[Text]" custT="1"/>
      <dgm:spPr>
        <a:solidFill>
          <a:schemeClr val="accent6">
            <a:lumMod val="20000"/>
            <a:lumOff val="80000"/>
          </a:schemeClr>
        </a:solidFill>
        <a:ln>
          <a:solidFill>
            <a:schemeClr val="accent6"/>
          </a:solidFill>
        </a:ln>
      </dgm:spPr>
      <dgm:t>
        <a:bodyPr/>
        <a:lstStyle/>
        <a:p>
          <a:r>
            <a:rPr lang="en-US" sz="2400" b="1" dirty="0" err="1" smtClean="0">
              <a:solidFill>
                <a:schemeClr val="tx1"/>
              </a:solidFill>
            </a:rPr>
            <a:t>Janeth</a:t>
          </a:r>
          <a:r>
            <a:rPr lang="en-US" sz="2400" b="1" dirty="0" smtClean="0">
              <a:solidFill>
                <a:schemeClr val="tx1"/>
              </a:solidFill>
            </a:rPr>
            <a:t> </a:t>
          </a:r>
          <a:r>
            <a:rPr lang="en-US" sz="2400" b="1" dirty="0" err="1" smtClean="0">
              <a:solidFill>
                <a:schemeClr val="tx1"/>
              </a:solidFill>
            </a:rPr>
            <a:t>Mcfarren</a:t>
          </a:r>
          <a:r>
            <a:rPr lang="en-US" sz="2400" b="1" dirty="0" smtClean="0">
              <a:solidFill>
                <a:schemeClr val="tx1"/>
              </a:solidFill>
            </a:rPr>
            <a:t> recently started telling you about having conversations with her family in California.  She does not have a phone and there is no record of these conversations.  After talking with the family, you discover that she has hallucinated in the past when there is a change in her environment.  You have just had several staff change their schedule and some of </a:t>
          </a:r>
          <a:r>
            <a:rPr lang="en-US" sz="2400" b="1" dirty="0" err="1" smtClean="0">
              <a:solidFill>
                <a:schemeClr val="tx1"/>
              </a:solidFill>
            </a:rPr>
            <a:t>Janeth’s</a:t>
          </a:r>
          <a:r>
            <a:rPr lang="en-US" sz="2400" b="1" dirty="0" smtClean="0">
              <a:solidFill>
                <a:schemeClr val="tx1"/>
              </a:solidFill>
            </a:rPr>
            <a:t> favorite activities have changed.</a:t>
          </a:r>
        </a:p>
        <a:p>
          <a:r>
            <a:rPr lang="en-US" sz="2400" b="1" dirty="0" smtClean="0">
              <a:solidFill>
                <a:schemeClr val="tx1"/>
              </a:solidFill>
            </a:rPr>
            <a:t>Discuss how you can accomplish step two.</a:t>
          </a:r>
        </a:p>
        <a:p>
          <a:endParaRPr lang="en-US" sz="2400" b="1" dirty="0" smtClean="0">
            <a:solidFill>
              <a:schemeClr val="tx1"/>
            </a:solidFill>
          </a:endParaRPr>
        </a:p>
      </dgm:t>
    </dgm:pt>
    <dgm:pt modelId="{5FE53BD0-11B1-4E61-AA7F-FDFC22809113}" type="parTrans" cxnId="{3477DCC6-CD9F-4A73-B4E4-A64D52562C6B}">
      <dgm:prSet/>
      <dgm:spPr/>
      <dgm:t>
        <a:bodyPr/>
        <a:lstStyle/>
        <a:p>
          <a:endParaRPr lang="en-US"/>
        </a:p>
      </dgm:t>
    </dgm:pt>
    <dgm:pt modelId="{BB47534A-0EE3-4BC2-A3CC-3D39383128E5}" type="sibTrans" cxnId="{3477DCC6-CD9F-4A73-B4E4-A64D52562C6B}">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637A908B-005B-47CA-82F4-D5BDAD152224}" type="pres">
      <dgm:prSet presAssocID="{6F670019-0E30-454D-ADF6-730B875E9292}" presName="node" presStyleLbl="node1" presStyleIdx="0" presStyleCnt="1" custScaleY="83333">
        <dgm:presLayoutVars>
          <dgm:bulletEnabled val="1"/>
        </dgm:presLayoutVars>
      </dgm:prSet>
      <dgm:spPr/>
      <dgm:t>
        <a:bodyPr/>
        <a:lstStyle/>
        <a:p>
          <a:endParaRPr lang="en-US"/>
        </a:p>
      </dgm:t>
    </dgm:pt>
  </dgm:ptLst>
  <dgm:cxnLst>
    <dgm:cxn modelId="{6BCAB638-50C8-499E-A839-BBC20F4E37B0}" type="presOf" srcId="{6F670019-0E30-454D-ADF6-730B875E9292}" destId="{637A908B-005B-47CA-82F4-D5BDAD152224}" srcOrd="0" destOrd="0" presId="urn:microsoft.com/office/officeart/2005/8/layout/process1"/>
    <dgm:cxn modelId="{3477DCC6-CD9F-4A73-B4E4-A64D52562C6B}" srcId="{CE49BAD7-F3F6-4AD2-BE2E-8261025DE255}" destId="{6F670019-0E30-454D-ADF6-730B875E9292}" srcOrd="0" destOrd="0" parTransId="{5FE53BD0-11B1-4E61-AA7F-FDFC22809113}" sibTransId="{BB47534A-0EE3-4BC2-A3CC-3D39383128E5}"/>
    <dgm:cxn modelId="{55BEF65F-A0DC-4196-AD6A-6640C50FB475}" type="presOf" srcId="{CE49BAD7-F3F6-4AD2-BE2E-8261025DE255}" destId="{2162FB8B-C9A5-4B96-A5DE-A5853863567D}" srcOrd="0" destOrd="0" presId="urn:microsoft.com/office/officeart/2005/8/layout/process1"/>
    <dgm:cxn modelId="{377323DF-1B76-44DD-9C89-43FE019F8A2B}" type="presParOf" srcId="{2162FB8B-C9A5-4B96-A5DE-A5853863567D}" destId="{637A908B-005B-47CA-82F4-D5BDAD15222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49BAD7-F3F6-4AD2-BE2E-8261025DE255}" type="doc">
      <dgm:prSet loTypeId="urn:microsoft.com/office/officeart/2005/8/layout/process1" loCatId="process" qsTypeId="urn:microsoft.com/office/officeart/2005/8/quickstyle/simple1" qsCatId="simple" csTypeId="urn:microsoft.com/office/officeart/2005/8/colors/colorful2" csCatId="colorful" phldr="1"/>
      <dgm:spPr/>
    </dgm:pt>
    <dgm:pt modelId="{9D1AC6EB-917D-448A-BD6F-3FA2DA081C23}">
      <dgm:prSet phldrT="[Text]" custT="1"/>
      <dgm:spPr>
        <a:solidFill>
          <a:schemeClr val="bg1"/>
        </a:solidFill>
        <a:ln>
          <a:solidFill>
            <a:schemeClr val="accent3"/>
          </a:solidFill>
        </a:ln>
      </dgm:spPr>
      <dgm:t>
        <a:bodyPr/>
        <a:lstStyle/>
        <a:p>
          <a:r>
            <a:rPr lang="en-US" sz="4800" b="1" dirty="0" smtClean="0">
              <a:solidFill>
                <a:schemeClr val="tx1"/>
              </a:solidFill>
            </a:rPr>
            <a:t>Action</a:t>
          </a:r>
        </a:p>
      </dgm:t>
    </dgm:pt>
    <dgm:pt modelId="{133568E8-BF38-466F-A263-B4E0C2101E7D}" type="parTrans" cxnId="{F41E4942-6A45-457F-A318-09BDE24048F6}">
      <dgm:prSet/>
      <dgm:spPr/>
      <dgm:t>
        <a:bodyPr/>
        <a:lstStyle/>
        <a:p>
          <a:endParaRPr lang="en-US"/>
        </a:p>
      </dgm:t>
    </dgm:pt>
    <dgm:pt modelId="{9117D127-5CB4-4CB6-B3A1-F25333E4F0D4}" type="sibTrans" cxnId="{F41E4942-6A45-457F-A318-09BDE24048F6}">
      <dgm:prSet/>
      <dgm:spPr/>
      <dgm:t>
        <a:bodyPr/>
        <a:lstStyle/>
        <a:p>
          <a:endParaRPr lang="en-US"/>
        </a:p>
      </dgm:t>
    </dgm:pt>
    <dgm:pt modelId="{057CB913-3333-4521-9789-67E466EA59AC}">
      <dgm:prSet phldrT="[Text]" custT="1"/>
      <dgm:spPr>
        <a:solidFill>
          <a:schemeClr val="bg1"/>
        </a:solidFill>
        <a:ln>
          <a:solidFill>
            <a:schemeClr val="accent3"/>
          </a:solidFill>
        </a:ln>
      </dgm:spPr>
      <dgm:t>
        <a:bodyPr/>
        <a:lstStyle/>
        <a:p>
          <a:r>
            <a:rPr lang="en-US" sz="2400" dirty="0" smtClean="0">
              <a:solidFill>
                <a:schemeClr val="tx1"/>
              </a:solidFill>
            </a:rPr>
            <a:t>Adapt</a:t>
          </a:r>
        </a:p>
      </dgm:t>
    </dgm:pt>
    <dgm:pt modelId="{773F086D-B66C-4D9C-94A1-EC3509C22108}" type="parTrans" cxnId="{DB442610-23C6-4EC7-98FA-5B6DB5C30374}">
      <dgm:prSet/>
      <dgm:spPr/>
      <dgm:t>
        <a:bodyPr/>
        <a:lstStyle/>
        <a:p>
          <a:endParaRPr lang="en-US"/>
        </a:p>
      </dgm:t>
    </dgm:pt>
    <dgm:pt modelId="{A12ABB1F-DC63-4887-B4C7-9655620FFE47}" type="sibTrans" cxnId="{DB442610-23C6-4EC7-98FA-5B6DB5C30374}">
      <dgm:prSet/>
      <dgm:spPr/>
      <dgm:t>
        <a:bodyPr/>
        <a:lstStyle/>
        <a:p>
          <a:endParaRPr lang="en-US"/>
        </a:p>
      </dgm:t>
    </dgm:pt>
    <dgm:pt modelId="{CB9D9DD9-5104-4377-BEB4-7EE8A937BC3A}">
      <dgm:prSet phldrT="[Text]" custT="1"/>
      <dgm:spPr>
        <a:solidFill>
          <a:schemeClr val="bg1"/>
        </a:solidFill>
        <a:ln>
          <a:solidFill>
            <a:schemeClr val="accent3"/>
          </a:solidFill>
        </a:ln>
      </dgm:spPr>
      <dgm:t>
        <a:bodyPr/>
        <a:lstStyle/>
        <a:p>
          <a:r>
            <a:rPr lang="en-US" sz="2400" dirty="0" smtClean="0">
              <a:solidFill>
                <a:schemeClr val="tx1"/>
              </a:solidFill>
            </a:rPr>
            <a:t>Give space</a:t>
          </a:r>
        </a:p>
      </dgm:t>
    </dgm:pt>
    <dgm:pt modelId="{451A176C-0033-4313-9E5E-0B160EA57BE2}" type="parTrans" cxnId="{E416CC53-6B53-46BE-94FD-5CD9DDDF56D8}">
      <dgm:prSet/>
      <dgm:spPr/>
      <dgm:t>
        <a:bodyPr/>
        <a:lstStyle/>
        <a:p>
          <a:endParaRPr lang="en-US"/>
        </a:p>
      </dgm:t>
    </dgm:pt>
    <dgm:pt modelId="{1D4537DF-DBB3-48DE-92DB-4DB7CB060D60}" type="sibTrans" cxnId="{E416CC53-6B53-46BE-94FD-5CD9DDDF56D8}">
      <dgm:prSet/>
      <dgm:spPr/>
      <dgm:t>
        <a:bodyPr/>
        <a:lstStyle/>
        <a:p>
          <a:endParaRPr lang="en-US"/>
        </a:p>
      </dgm:t>
    </dgm:pt>
    <dgm:pt modelId="{9A90EBEF-55AF-4AE4-9837-F96114B73FC9}">
      <dgm:prSet phldrT="[Text]" custT="1"/>
      <dgm:spPr>
        <a:solidFill>
          <a:schemeClr val="bg1"/>
        </a:solidFill>
        <a:ln>
          <a:solidFill>
            <a:schemeClr val="accent3"/>
          </a:solidFill>
        </a:ln>
      </dgm:spPr>
      <dgm:t>
        <a:bodyPr/>
        <a:lstStyle/>
        <a:p>
          <a:r>
            <a:rPr lang="en-US" sz="2400" dirty="0" smtClean="0">
              <a:solidFill>
                <a:schemeClr val="tx1"/>
              </a:solidFill>
            </a:rPr>
            <a:t>Soothe and comfort</a:t>
          </a:r>
        </a:p>
      </dgm:t>
    </dgm:pt>
    <dgm:pt modelId="{A74452B4-A4FF-421A-BB96-AF7E678CF4FB}" type="parTrans" cxnId="{46F7F2F7-D38F-447A-AB39-646F03A49805}">
      <dgm:prSet/>
      <dgm:spPr/>
      <dgm:t>
        <a:bodyPr/>
        <a:lstStyle/>
        <a:p>
          <a:endParaRPr lang="en-US"/>
        </a:p>
      </dgm:t>
    </dgm:pt>
    <dgm:pt modelId="{81108451-B063-404D-A766-CCE6B630EAB5}" type="sibTrans" cxnId="{46F7F2F7-D38F-447A-AB39-646F03A49805}">
      <dgm:prSet/>
      <dgm:spPr/>
      <dgm:t>
        <a:bodyPr/>
        <a:lstStyle/>
        <a:p>
          <a:endParaRPr lang="en-US"/>
        </a:p>
      </dgm:t>
    </dgm:pt>
    <dgm:pt modelId="{91F65E7D-A60F-4CA2-9DDD-0240316F0F23}">
      <dgm:prSet phldrT="[Text]" custT="1"/>
      <dgm:spPr>
        <a:solidFill>
          <a:schemeClr val="bg1"/>
        </a:solidFill>
        <a:ln>
          <a:solidFill>
            <a:schemeClr val="accent3"/>
          </a:solidFill>
        </a:ln>
      </dgm:spPr>
      <dgm:t>
        <a:bodyPr/>
        <a:lstStyle/>
        <a:p>
          <a:r>
            <a:rPr lang="en-US" sz="2400" dirty="0" smtClean="0">
              <a:solidFill>
                <a:schemeClr val="tx1"/>
              </a:solidFill>
            </a:rPr>
            <a:t>Reassure</a:t>
          </a:r>
        </a:p>
      </dgm:t>
    </dgm:pt>
    <dgm:pt modelId="{234D196A-274B-4BCA-B755-FA7D89645065}" type="parTrans" cxnId="{351A277A-905A-4AC2-B615-469C7757E9B1}">
      <dgm:prSet/>
      <dgm:spPr/>
      <dgm:t>
        <a:bodyPr/>
        <a:lstStyle/>
        <a:p>
          <a:endParaRPr lang="en-US"/>
        </a:p>
      </dgm:t>
    </dgm:pt>
    <dgm:pt modelId="{6E228CA8-8C63-488A-BFFD-333E09CD1FD8}" type="sibTrans" cxnId="{351A277A-905A-4AC2-B615-469C7757E9B1}">
      <dgm:prSet/>
      <dgm:spPr/>
      <dgm:t>
        <a:bodyPr/>
        <a:lstStyle/>
        <a:p>
          <a:endParaRPr lang="en-US"/>
        </a:p>
      </dgm:t>
    </dgm:pt>
    <dgm:pt modelId="{27FA39D1-F5D5-42F0-9FE2-898A56F286B9}">
      <dgm:prSet phldrT="[Text]" custT="1"/>
      <dgm:spPr>
        <a:solidFill>
          <a:schemeClr val="bg1"/>
        </a:solidFill>
        <a:ln>
          <a:solidFill>
            <a:schemeClr val="accent3"/>
          </a:solidFill>
        </a:ln>
      </dgm:spPr>
      <dgm:t>
        <a:bodyPr/>
        <a:lstStyle/>
        <a:p>
          <a:r>
            <a:rPr lang="en-US" sz="2400" dirty="0" smtClean="0">
              <a:solidFill>
                <a:schemeClr val="tx1"/>
              </a:solidFill>
            </a:rPr>
            <a:t>Distract or redirect</a:t>
          </a:r>
        </a:p>
      </dgm:t>
    </dgm:pt>
    <dgm:pt modelId="{D8601EC2-1D11-4657-9381-2A4A98C99D21}" type="parTrans" cxnId="{294FBCB9-38A4-4F43-BACF-BD4ECAFC11A6}">
      <dgm:prSet/>
      <dgm:spPr/>
      <dgm:t>
        <a:bodyPr/>
        <a:lstStyle/>
        <a:p>
          <a:endParaRPr lang="en-US"/>
        </a:p>
      </dgm:t>
    </dgm:pt>
    <dgm:pt modelId="{A09F54A8-C500-4DC5-9172-96FE71D69547}" type="sibTrans" cxnId="{294FBCB9-38A4-4F43-BACF-BD4ECAFC11A6}">
      <dgm:prSet/>
      <dgm:spPr/>
      <dgm:t>
        <a:bodyPr/>
        <a:lstStyle/>
        <a:p>
          <a:endParaRPr lang="en-US"/>
        </a:p>
      </dgm:t>
    </dgm:pt>
    <dgm:pt modelId="{5488C48E-054B-482C-B0C0-294DB406EF3C}">
      <dgm:prSet phldrT="[Text]" custT="1"/>
      <dgm:spPr>
        <a:solidFill>
          <a:schemeClr val="bg1"/>
        </a:solidFill>
        <a:ln>
          <a:solidFill>
            <a:schemeClr val="accent3"/>
          </a:solidFill>
        </a:ln>
      </dgm:spPr>
      <dgm:t>
        <a:bodyPr/>
        <a:lstStyle/>
        <a:p>
          <a:r>
            <a:rPr lang="en-US" sz="2400" dirty="0" smtClean="0">
              <a:solidFill>
                <a:schemeClr val="tx1"/>
              </a:solidFill>
            </a:rPr>
            <a:t>Encourage</a:t>
          </a:r>
        </a:p>
      </dgm:t>
    </dgm:pt>
    <dgm:pt modelId="{CE447F90-CD16-44A3-81C0-FE14F4019142}" type="parTrans" cxnId="{209AB3E9-28FC-493A-B897-FF05B0A45E69}">
      <dgm:prSet/>
      <dgm:spPr/>
      <dgm:t>
        <a:bodyPr/>
        <a:lstStyle/>
        <a:p>
          <a:endParaRPr lang="en-US"/>
        </a:p>
      </dgm:t>
    </dgm:pt>
    <dgm:pt modelId="{FABD0F91-43BE-4C34-923B-D06087F49EC8}" type="sibTrans" cxnId="{209AB3E9-28FC-493A-B897-FF05B0A45E69}">
      <dgm:prSet/>
      <dgm:spPr/>
      <dgm:t>
        <a:bodyPr/>
        <a:lstStyle/>
        <a:p>
          <a:endParaRPr lang="en-US"/>
        </a:p>
      </dgm:t>
    </dgm:pt>
    <dgm:pt modelId="{7AE568B7-B42E-49B6-9AA4-4BCAF7EA68B0}">
      <dgm:prSet phldrT="[Text]" custT="1"/>
      <dgm:spPr>
        <a:solidFill>
          <a:schemeClr val="bg1"/>
        </a:solidFill>
        <a:ln>
          <a:solidFill>
            <a:schemeClr val="accent3"/>
          </a:solidFill>
        </a:ln>
      </dgm:spPr>
      <dgm:t>
        <a:bodyPr/>
        <a:lstStyle/>
        <a:p>
          <a:r>
            <a:rPr lang="en-US" sz="2400" dirty="0" smtClean="0">
              <a:solidFill>
                <a:schemeClr val="tx1"/>
              </a:solidFill>
            </a:rPr>
            <a:t>Protect and support others</a:t>
          </a:r>
        </a:p>
      </dgm:t>
    </dgm:pt>
    <dgm:pt modelId="{B2FE0007-0A4B-4B91-9B05-00BF44BEEC1E}" type="parTrans" cxnId="{42347355-C7C9-4AF2-97D1-DF26B2B6B289}">
      <dgm:prSet/>
      <dgm:spPr/>
      <dgm:t>
        <a:bodyPr/>
        <a:lstStyle/>
        <a:p>
          <a:endParaRPr lang="en-US"/>
        </a:p>
      </dgm:t>
    </dgm:pt>
    <dgm:pt modelId="{75E4C2B1-78A4-40F3-BE15-D618E73DDF28}" type="sibTrans" cxnId="{42347355-C7C9-4AF2-97D1-DF26B2B6B289}">
      <dgm:prSet/>
      <dgm:spPr/>
      <dgm:t>
        <a:bodyPr/>
        <a:lstStyle/>
        <a:p>
          <a:endParaRPr lang="en-US"/>
        </a:p>
      </dgm:t>
    </dgm:pt>
    <dgm:pt modelId="{E62A84E6-4B60-4619-85A1-B6DC37D9C126}">
      <dgm:prSet phldrT="[Text]" custT="1"/>
      <dgm:spPr>
        <a:solidFill>
          <a:schemeClr val="bg1"/>
        </a:solidFill>
        <a:ln>
          <a:solidFill>
            <a:schemeClr val="accent3"/>
          </a:solidFill>
        </a:ln>
      </dgm:spPr>
      <dgm:t>
        <a:bodyPr/>
        <a:lstStyle/>
        <a:p>
          <a:r>
            <a:rPr lang="en-US" sz="2400" dirty="0" smtClean="0">
              <a:solidFill>
                <a:schemeClr val="tx1"/>
              </a:solidFill>
            </a:rPr>
            <a:t>Get help</a:t>
          </a:r>
        </a:p>
      </dgm:t>
    </dgm:pt>
    <dgm:pt modelId="{D58B41B6-3BA2-4F65-ACFC-46F895202430}" type="parTrans" cxnId="{4A01CA42-4F1C-435A-AEBA-97C333351871}">
      <dgm:prSet/>
      <dgm:spPr/>
      <dgm:t>
        <a:bodyPr/>
        <a:lstStyle/>
        <a:p>
          <a:endParaRPr lang="en-US"/>
        </a:p>
      </dgm:t>
    </dgm:pt>
    <dgm:pt modelId="{C4A4AB18-A718-4BEF-8B1B-2557DA98446F}" type="sibTrans" cxnId="{4A01CA42-4F1C-435A-AEBA-97C333351871}">
      <dgm:prSet/>
      <dgm:spPr/>
      <dgm:t>
        <a:bodyPr/>
        <a:lstStyle/>
        <a:p>
          <a:endParaRPr lang="en-US"/>
        </a:p>
      </dgm:t>
    </dgm:pt>
    <dgm:pt modelId="{EA587CE1-EC9C-4A8E-8F55-6B2524646D81}">
      <dgm:prSet phldrT="[Text]" custT="1"/>
      <dgm:spPr>
        <a:solidFill>
          <a:schemeClr val="bg1"/>
        </a:solidFill>
        <a:ln>
          <a:solidFill>
            <a:schemeClr val="accent3"/>
          </a:solidFill>
        </a:ln>
      </dgm:spPr>
      <dgm:t>
        <a:bodyPr/>
        <a:lstStyle/>
        <a:p>
          <a:r>
            <a:rPr lang="en-US" sz="2400" dirty="0" smtClean="0">
              <a:solidFill>
                <a:schemeClr val="tx1"/>
              </a:solidFill>
            </a:rPr>
            <a:t>Minimize or eliminate triggers</a:t>
          </a:r>
        </a:p>
      </dgm:t>
    </dgm:pt>
    <dgm:pt modelId="{B871106D-64D8-456B-A9A7-7CE3989B0839}" type="sibTrans" cxnId="{311EAE42-3072-4AE8-9B10-4C3C34C86467}">
      <dgm:prSet/>
      <dgm:spPr/>
      <dgm:t>
        <a:bodyPr/>
        <a:lstStyle/>
        <a:p>
          <a:endParaRPr lang="en-US"/>
        </a:p>
      </dgm:t>
    </dgm:pt>
    <dgm:pt modelId="{2FDEEDA1-701F-441A-A883-CE6BEAE3EB04}" type="parTrans" cxnId="{311EAE42-3072-4AE8-9B10-4C3C34C86467}">
      <dgm:prSet/>
      <dgm:spPr/>
      <dgm:t>
        <a:bodyPr/>
        <a:lstStyle/>
        <a:p>
          <a:endParaRPr lang="en-US"/>
        </a:p>
      </dgm:t>
    </dgm:pt>
    <dgm:pt modelId="{2162FB8B-C9A5-4B96-A5DE-A5853863567D}" type="pres">
      <dgm:prSet presAssocID="{CE49BAD7-F3F6-4AD2-BE2E-8261025DE255}" presName="Name0" presStyleCnt="0">
        <dgm:presLayoutVars>
          <dgm:dir/>
          <dgm:resizeHandles val="exact"/>
        </dgm:presLayoutVars>
      </dgm:prSet>
      <dgm:spPr/>
    </dgm:pt>
    <dgm:pt modelId="{1E23A184-C47F-4F0D-9BAB-B3D1D3090A2C}" type="pres">
      <dgm:prSet presAssocID="{9D1AC6EB-917D-448A-BD6F-3FA2DA081C23}" presName="node" presStyleLbl="node1" presStyleIdx="0" presStyleCnt="1" custScaleY="97280" custLinFactNeighborY="7376">
        <dgm:presLayoutVars>
          <dgm:bulletEnabled val="1"/>
        </dgm:presLayoutVars>
      </dgm:prSet>
      <dgm:spPr/>
      <dgm:t>
        <a:bodyPr/>
        <a:lstStyle/>
        <a:p>
          <a:endParaRPr lang="en-US"/>
        </a:p>
      </dgm:t>
    </dgm:pt>
  </dgm:ptLst>
  <dgm:cxnLst>
    <dgm:cxn modelId="{05BB9E27-D2D7-41D9-BFE6-1F0A554161BB}" type="presOf" srcId="{5488C48E-054B-482C-B0C0-294DB406EF3C}" destId="{1E23A184-C47F-4F0D-9BAB-B3D1D3090A2C}" srcOrd="0" destOrd="7" presId="urn:microsoft.com/office/officeart/2005/8/layout/process1"/>
    <dgm:cxn modelId="{03028BFD-FDD2-4CFA-B37C-702F4FADE0B9}" type="presOf" srcId="{91F65E7D-A60F-4CA2-9DDD-0240316F0F23}" destId="{1E23A184-C47F-4F0D-9BAB-B3D1D3090A2C}" srcOrd="0" destOrd="5" presId="urn:microsoft.com/office/officeart/2005/8/layout/process1"/>
    <dgm:cxn modelId="{E416CC53-6B53-46BE-94FD-5CD9DDDF56D8}" srcId="{9D1AC6EB-917D-448A-BD6F-3FA2DA081C23}" destId="{CB9D9DD9-5104-4377-BEB4-7EE8A937BC3A}" srcOrd="2" destOrd="0" parTransId="{451A176C-0033-4313-9E5E-0B160EA57BE2}" sibTransId="{1D4537DF-DBB3-48DE-92DB-4DB7CB060D60}"/>
    <dgm:cxn modelId="{C74AB03E-BC52-4747-82CE-F9CFCCBA1D0D}" type="presOf" srcId="{EA587CE1-EC9C-4A8E-8F55-6B2524646D81}" destId="{1E23A184-C47F-4F0D-9BAB-B3D1D3090A2C}" srcOrd="0" destOrd="1" presId="urn:microsoft.com/office/officeart/2005/8/layout/process1"/>
    <dgm:cxn modelId="{311EAE42-3072-4AE8-9B10-4C3C34C86467}" srcId="{9D1AC6EB-917D-448A-BD6F-3FA2DA081C23}" destId="{EA587CE1-EC9C-4A8E-8F55-6B2524646D81}" srcOrd="0" destOrd="0" parTransId="{2FDEEDA1-701F-441A-A883-CE6BEAE3EB04}" sibTransId="{B871106D-64D8-456B-A9A7-7CE3989B0839}"/>
    <dgm:cxn modelId="{42347355-C7C9-4AF2-97D1-DF26B2B6B289}" srcId="{9D1AC6EB-917D-448A-BD6F-3FA2DA081C23}" destId="{7AE568B7-B42E-49B6-9AA4-4BCAF7EA68B0}" srcOrd="7" destOrd="0" parTransId="{B2FE0007-0A4B-4B91-9B05-00BF44BEEC1E}" sibTransId="{75E4C2B1-78A4-40F3-BE15-D618E73DDF28}"/>
    <dgm:cxn modelId="{DB442610-23C6-4EC7-98FA-5B6DB5C30374}" srcId="{9D1AC6EB-917D-448A-BD6F-3FA2DA081C23}" destId="{057CB913-3333-4521-9789-67E466EA59AC}" srcOrd="1" destOrd="0" parTransId="{773F086D-B66C-4D9C-94A1-EC3509C22108}" sibTransId="{A12ABB1F-DC63-4887-B4C7-9655620FFE47}"/>
    <dgm:cxn modelId="{294FBCB9-38A4-4F43-BACF-BD4ECAFC11A6}" srcId="{9D1AC6EB-917D-448A-BD6F-3FA2DA081C23}" destId="{27FA39D1-F5D5-42F0-9FE2-898A56F286B9}" srcOrd="5" destOrd="0" parTransId="{D8601EC2-1D11-4657-9381-2A4A98C99D21}" sibTransId="{A09F54A8-C500-4DC5-9172-96FE71D69547}"/>
    <dgm:cxn modelId="{FD23A87E-10C5-4989-BFEF-1DE4A8ACEFEF}" type="presOf" srcId="{27FA39D1-F5D5-42F0-9FE2-898A56F286B9}" destId="{1E23A184-C47F-4F0D-9BAB-B3D1D3090A2C}" srcOrd="0" destOrd="6" presId="urn:microsoft.com/office/officeart/2005/8/layout/process1"/>
    <dgm:cxn modelId="{96F5DD4E-0BB7-482F-A04A-2792930CF13C}" type="presOf" srcId="{9D1AC6EB-917D-448A-BD6F-3FA2DA081C23}" destId="{1E23A184-C47F-4F0D-9BAB-B3D1D3090A2C}" srcOrd="0" destOrd="0" presId="urn:microsoft.com/office/officeart/2005/8/layout/process1"/>
    <dgm:cxn modelId="{46F7F2F7-D38F-447A-AB39-646F03A49805}" srcId="{9D1AC6EB-917D-448A-BD6F-3FA2DA081C23}" destId="{9A90EBEF-55AF-4AE4-9837-F96114B73FC9}" srcOrd="3" destOrd="0" parTransId="{A74452B4-A4FF-421A-BB96-AF7E678CF4FB}" sibTransId="{81108451-B063-404D-A766-CCE6B630EAB5}"/>
    <dgm:cxn modelId="{209AB3E9-28FC-493A-B897-FF05B0A45E69}" srcId="{9D1AC6EB-917D-448A-BD6F-3FA2DA081C23}" destId="{5488C48E-054B-482C-B0C0-294DB406EF3C}" srcOrd="6" destOrd="0" parTransId="{CE447F90-CD16-44A3-81C0-FE14F4019142}" sibTransId="{FABD0F91-43BE-4C34-923B-D06087F49EC8}"/>
    <dgm:cxn modelId="{4A01CA42-4F1C-435A-AEBA-97C333351871}" srcId="{9D1AC6EB-917D-448A-BD6F-3FA2DA081C23}" destId="{E62A84E6-4B60-4619-85A1-B6DC37D9C126}" srcOrd="8" destOrd="0" parTransId="{D58B41B6-3BA2-4F65-ACFC-46F895202430}" sibTransId="{C4A4AB18-A718-4BEF-8B1B-2557DA98446F}"/>
    <dgm:cxn modelId="{F41E4942-6A45-457F-A318-09BDE24048F6}" srcId="{CE49BAD7-F3F6-4AD2-BE2E-8261025DE255}" destId="{9D1AC6EB-917D-448A-BD6F-3FA2DA081C23}" srcOrd="0" destOrd="0" parTransId="{133568E8-BF38-466F-A263-B4E0C2101E7D}" sibTransId="{9117D127-5CB4-4CB6-B3A1-F25333E4F0D4}"/>
    <dgm:cxn modelId="{351A277A-905A-4AC2-B615-469C7757E9B1}" srcId="{9D1AC6EB-917D-448A-BD6F-3FA2DA081C23}" destId="{91F65E7D-A60F-4CA2-9DDD-0240316F0F23}" srcOrd="4" destOrd="0" parTransId="{234D196A-274B-4BCA-B755-FA7D89645065}" sibTransId="{6E228CA8-8C63-488A-BFFD-333E09CD1FD8}"/>
    <dgm:cxn modelId="{3A33AA9A-646E-4282-BB21-AB1FA62D74B9}" type="presOf" srcId="{E62A84E6-4B60-4619-85A1-B6DC37D9C126}" destId="{1E23A184-C47F-4F0D-9BAB-B3D1D3090A2C}" srcOrd="0" destOrd="9" presId="urn:microsoft.com/office/officeart/2005/8/layout/process1"/>
    <dgm:cxn modelId="{B640BA60-6696-4344-8E98-BBC38B57FEE5}" type="presOf" srcId="{7AE568B7-B42E-49B6-9AA4-4BCAF7EA68B0}" destId="{1E23A184-C47F-4F0D-9BAB-B3D1D3090A2C}" srcOrd="0" destOrd="8" presId="urn:microsoft.com/office/officeart/2005/8/layout/process1"/>
    <dgm:cxn modelId="{4933F17E-127B-4D54-B420-40DEEB3360FB}" type="presOf" srcId="{9A90EBEF-55AF-4AE4-9837-F96114B73FC9}" destId="{1E23A184-C47F-4F0D-9BAB-B3D1D3090A2C}" srcOrd="0" destOrd="4" presId="urn:microsoft.com/office/officeart/2005/8/layout/process1"/>
    <dgm:cxn modelId="{955826DF-CAA6-4DC8-AD07-8BE77BD26321}" type="presOf" srcId="{CE49BAD7-F3F6-4AD2-BE2E-8261025DE255}" destId="{2162FB8B-C9A5-4B96-A5DE-A5853863567D}" srcOrd="0" destOrd="0" presId="urn:microsoft.com/office/officeart/2005/8/layout/process1"/>
    <dgm:cxn modelId="{7A33E9CC-2BBE-47C6-9FC3-E934970F4C53}" type="presOf" srcId="{CB9D9DD9-5104-4377-BEB4-7EE8A937BC3A}" destId="{1E23A184-C47F-4F0D-9BAB-B3D1D3090A2C}" srcOrd="0" destOrd="3" presId="urn:microsoft.com/office/officeart/2005/8/layout/process1"/>
    <dgm:cxn modelId="{F0BA2F97-FD68-4658-BDBC-B62CFF63ECBC}" type="presOf" srcId="{057CB913-3333-4521-9789-67E466EA59AC}" destId="{1E23A184-C47F-4F0D-9BAB-B3D1D3090A2C}" srcOrd="0" destOrd="2" presId="urn:microsoft.com/office/officeart/2005/8/layout/process1"/>
    <dgm:cxn modelId="{E9990D9B-DFF5-4F6E-9ED8-A135C8E67FC8}" type="presParOf" srcId="{2162FB8B-C9A5-4B96-A5DE-A5853863567D}" destId="{1E23A184-C47F-4F0D-9BAB-B3D1D3090A2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78FD6-D183-478E-BA6E-AAAC74817EF2}">
      <dsp:nvSpPr>
        <dsp:cNvPr id="0" name=""/>
        <dsp:cNvSpPr/>
      </dsp:nvSpPr>
      <dsp:spPr>
        <a:xfrm>
          <a:off x="0" y="1078341"/>
          <a:ext cx="6629400" cy="70750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Substance abuse, mental illness and health problems</a:t>
          </a:r>
          <a:endParaRPr lang="en-US" sz="2300" kern="1200" dirty="0"/>
        </a:p>
      </dsp:txBody>
      <dsp:txXfrm>
        <a:off x="0" y="1078341"/>
        <a:ext cx="6629400" cy="707508"/>
      </dsp:txXfrm>
    </dsp:sp>
    <dsp:sp modelId="{7A1733F2-1079-4277-BA8C-E259D37F802D}">
      <dsp:nvSpPr>
        <dsp:cNvPr id="0" name=""/>
        <dsp:cNvSpPr/>
      </dsp:nvSpPr>
      <dsp:spPr>
        <a:xfrm rot="10800000">
          <a:off x="0" y="0"/>
          <a:ext cx="6629400" cy="1088148"/>
        </a:xfrm>
        <a:prstGeom prst="upArrowCallou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Repeated, chronic, significant or multiple traumas</a:t>
          </a:r>
          <a:endParaRPr lang="en-US" sz="2300" kern="1200" dirty="0"/>
        </a:p>
      </dsp:txBody>
      <dsp:txXfrm rot="10800000">
        <a:off x="0" y="0"/>
        <a:ext cx="6629400" cy="7070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3A184-C47F-4F0D-9BAB-B3D1D3090A2C}">
      <dsp:nvSpPr>
        <dsp:cNvPr id="0" name=""/>
        <dsp:cNvSpPr/>
      </dsp:nvSpPr>
      <dsp:spPr>
        <a:xfrm>
          <a:off x="0" y="597222"/>
          <a:ext cx="8229600" cy="4803452"/>
        </a:xfrm>
        <a:prstGeom prst="roundRect">
          <a:avLst>
            <a:gd name="adj" fmla="val 10000"/>
          </a:avLst>
        </a:prstGeom>
        <a:solidFill>
          <a:schemeClr val="accent6">
            <a:lumMod val="20000"/>
            <a:lumOff val="8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Janeth</a:t>
          </a:r>
          <a:r>
            <a:rPr lang="en-US" sz="2400" b="1" kern="1200" dirty="0" smtClean="0">
              <a:solidFill>
                <a:schemeClr val="tx1"/>
              </a:solidFill>
            </a:rPr>
            <a:t> </a:t>
          </a:r>
          <a:r>
            <a:rPr lang="en-US" sz="2400" b="1" kern="1200" dirty="0" err="1" smtClean="0">
              <a:solidFill>
                <a:schemeClr val="tx1"/>
              </a:solidFill>
            </a:rPr>
            <a:t>Mcfarren</a:t>
          </a:r>
          <a:r>
            <a:rPr lang="en-US" sz="2400" b="1" kern="1200" dirty="0" smtClean="0">
              <a:solidFill>
                <a:schemeClr val="tx1"/>
              </a:solidFill>
            </a:rPr>
            <a:t> recently started telling you about having conversations with her family in California.  She does not have a phone and there is no record of these conversations.  After talking with the family, you discover that she has hallucinated in the past when there is a change in her environment.  You have just had several staff change their schedule and some of </a:t>
          </a:r>
          <a:r>
            <a:rPr lang="en-US" sz="2400" b="1" kern="1200" dirty="0" err="1" smtClean="0">
              <a:solidFill>
                <a:schemeClr val="tx1"/>
              </a:solidFill>
            </a:rPr>
            <a:t>Janeth’s</a:t>
          </a:r>
          <a:r>
            <a:rPr lang="en-US" sz="2400" b="1" kern="1200" dirty="0" smtClean="0">
              <a:solidFill>
                <a:schemeClr val="tx1"/>
              </a:solidFill>
            </a:rPr>
            <a:t> favorite activities have changed.</a:t>
          </a:r>
        </a:p>
        <a:p>
          <a:pPr lvl="0" algn="ctr" defTabSz="1066800">
            <a:lnSpc>
              <a:spcPct val="90000"/>
            </a:lnSpc>
            <a:spcBef>
              <a:spcPct val="0"/>
            </a:spcBef>
            <a:spcAft>
              <a:spcPct val="35000"/>
            </a:spcAft>
          </a:pPr>
          <a:r>
            <a:rPr lang="en-US" sz="2400" b="1" kern="1200" dirty="0" smtClean="0">
              <a:solidFill>
                <a:schemeClr val="tx1"/>
              </a:solidFill>
            </a:rPr>
            <a:t>Discuss how you can accomplish step three.</a:t>
          </a:r>
        </a:p>
      </dsp:txBody>
      <dsp:txXfrm>
        <a:off x="140688" y="737910"/>
        <a:ext cx="7948224" cy="4522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CE14C-F91A-462B-9A36-DB67C6FA194F}">
      <dsp:nvSpPr>
        <dsp:cNvPr id="0" name=""/>
        <dsp:cNvSpPr/>
      </dsp:nvSpPr>
      <dsp:spPr>
        <a:xfrm>
          <a:off x="3535200" y="1392"/>
          <a:ext cx="1845000" cy="4958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Talk Therapy</a:t>
          </a:r>
          <a:endParaRPr lang="en-US" sz="2600" kern="1200" dirty="0"/>
        </a:p>
      </dsp:txBody>
      <dsp:txXfrm>
        <a:off x="3535200" y="1392"/>
        <a:ext cx="1845000" cy="495886"/>
      </dsp:txXfrm>
    </dsp:sp>
    <dsp:sp modelId="{FB5A48B0-B4D2-446B-89BC-C969095C7BB2}">
      <dsp:nvSpPr>
        <dsp:cNvPr id="0" name=""/>
        <dsp:cNvSpPr/>
      </dsp:nvSpPr>
      <dsp:spPr>
        <a:xfrm>
          <a:off x="3512700" y="522073"/>
          <a:ext cx="1890000" cy="495886"/>
        </a:xfrm>
        <a:prstGeom prst="rect">
          <a:avLst/>
        </a:prstGeom>
        <a:solidFill>
          <a:schemeClr val="accent2">
            <a:hueOff val="468152"/>
            <a:satOff val="-584"/>
            <a:lumOff val="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smtClean="0"/>
            <a:t>Acupuncture</a:t>
          </a:r>
          <a:endParaRPr lang="en-US" sz="2600" kern="1200" dirty="0"/>
        </a:p>
      </dsp:txBody>
      <dsp:txXfrm>
        <a:off x="3512700" y="522073"/>
        <a:ext cx="1890000" cy="495886"/>
      </dsp:txXfrm>
    </dsp:sp>
    <dsp:sp modelId="{117CA18D-0E5A-452C-B64D-6186B77D61CD}">
      <dsp:nvSpPr>
        <dsp:cNvPr id="0" name=""/>
        <dsp:cNvSpPr/>
      </dsp:nvSpPr>
      <dsp:spPr>
        <a:xfrm>
          <a:off x="3422700" y="1042753"/>
          <a:ext cx="2070000" cy="495886"/>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Aromatherapy</a:t>
          </a:r>
          <a:endParaRPr lang="en-US" sz="2600" kern="1200" dirty="0"/>
        </a:p>
      </dsp:txBody>
      <dsp:txXfrm>
        <a:off x="3422700" y="1042753"/>
        <a:ext cx="2070000" cy="495886"/>
      </dsp:txXfrm>
    </dsp:sp>
    <dsp:sp modelId="{D8982280-EF68-476C-B0BC-6D07FDDFB00B}">
      <dsp:nvSpPr>
        <dsp:cNvPr id="0" name=""/>
        <dsp:cNvSpPr/>
      </dsp:nvSpPr>
      <dsp:spPr>
        <a:xfrm>
          <a:off x="3850200" y="1563433"/>
          <a:ext cx="1215000" cy="495886"/>
        </a:xfrm>
        <a:prstGeom prst="rect">
          <a:avLst/>
        </a:prstGeom>
        <a:solidFill>
          <a:schemeClr val="accent2">
            <a:hueOff val="1404456"/>
            <a:satOff val="-1752"/>
            <a:lumOff val="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Exercise</a:t>
          </a:r>
          <a:endParaRPr lang="en-US" sz="2600" kern="1200" dirty="0"/>
        </a:p>
      </dsp:txBody>
      <dsp:txXfrm>
        <a:off x="3850200" y="1563433"/>
        <a:ext cx="1215000" cy="495886"/>
      </dsp:txXfrm>
    </dsp:sp>
    <dsp:sp modelId="{0FB62DB7-02E4-40BC-BFA6-31484262D188}">
      <dsp:nvSpPr>
        <dsp:cNvPr id="0" name=""/>
        <dsp:cNvSpPr/>
      </dsp:nvSpPr>
      <dsp:spPr>
        <a:xfrm>
          <a:off x="3422700" y="2084114"/>
          <a:ext cx="2070000" cy="495886"/>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Music therapy</a:t>
          </a:r>
          <a:endParaRPr lang="en-US" sz="2600" kern="1200" dirty="0"/>
        </a:p>
      </dsp:txBody>
      <dsp:txXfrm>
        <a:off x="3422700" y="2084114"/>
        <a:ext cx="2070000" cy="495886"/>
      </dsp:txXfrm>
    </dsp:sp>
    <dsp:sp modelId="{13E9FB1E-F1C6-4E0A-A888-63C3E55F2251}">
      <dsp:nvSpPr>
        <dsp:cNvPr id="0" name=""/>
        <dsp:cNvSpPr/>
      </dsp:nvSpPr>
      <dsp:spPr>
        <a:xfrm>
          <a:off x="2837700" y="2604794"/>
          <a:ext cx="3240000" cy="495886"/>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Naturopathic medicine</a:t>
          </a:r>
          <a:endParaRPr lang="en-US" sz="2600" kern="1200" dirty="0"/>
        </a:p>
      </dsp:txBody>
      <dsp:txXfrm>
        <a:off x="2837700" y="2604794"/>
        <a:ext cx="3240000" cy="495886"/>
      </dsp:txXfrm>
    </dsp:sp>
    <dsp:sp modelId="{DF664612-F2CB-475A-95F3-6952B0B7AC0B}">
      <dsp:nvSpPr>
        <dsp:cNvPr id="0" name=""/>
        <dsp:cNvSpPr/>
      </dsp:nvSpPr>
      <dsp:spPr>
        <a:xfrm>
          <a:off x="3130200" y="3125474"/>
          <a:ext cx="2655000" cy="495886"/>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Nutritional healing</a:t>
          </a:r>
          <a:endParaRPr lang="en-US" sz="2600" kern="1200" dirty="0"/>
        </a:p>
      </dsp:txBody>
      <dsp:txXfrm>
        <a:off x="3130200" y="3125474"/>
        <a:ext cx="2655000" cy="495886"/>
      </dsp:txXfrm>
    </dsp:sp>
    <dsp:sp modelId="{BCA9A403-6D14-4343-B3F1-7F0664D80D72}">
      <dsp:nvSpPr>
        <dsp:cNvPr id="0" name=""/>
        <dsp:cNvSpPr/>
      </dsp:nvSpPr>
      <dsp:spPr>
        <a:xfrm>
          <a:off x="3512700" y="3646155"/>
          <a:ext cx="1890000" cy="495886"/>
        </a:xfrm>
        <a:prstGeom prst="rect">
          <a:avLst/>
        </a:prstGeom>
        <a:solidFill>
          <a:schemeClr val="accent2">
            <a:hueOff val="3277063"/>
            <a:satOff val="-4087"/>
            <a:lumOff val="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Supplements</a:t>
          </a:r>
          <a:endParaRPr lang="en-US" sz="2600" kern="1200" dirty="0"/>
        </a:p>
      </dsp:txBody>
      <dsp:txXfrm>
        <a:off x="3512700" y="3646155"/>
        <a:ext cx="1890000" cy="495886"/>
      </dsp:txXfrm>
    </dsp:sp>
    <dsp:sp modelId="{C7D999F4-1924-4FBA-8B18-5C14B7DB0C3E}">
      <dsp:nvSpPr>
        <dsp:cNvPr id="0" name=""/>
        <dsp:cNvSpPr/>
      </dsp:nvSpPr>
      <dsp:spPr>
        <a:xfrm>
          <a:off x="3793950" y="4166835"/>
          <a:ext cx="1327500" cy="495886"/>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Massage</a:t>
          </a:r>
          <a:endParaRPr lang="en-US" sz="2600" kern="1200" dirty="0"/>
        </a:p>
      </dsp:txBody>
      <dsp:txXfrm>
        <a:off x="3793950" y="4166835"/>
        <a:ext cx="1327500" cy="495886"/>
      </dsp:txXfrm>
    </dsp:sp>
    <dsp:sp modelId="{FA3ED514-A694-4376-A520-ECDD191A56EA}">
      <dsp:nvSpPr>
        <dsp:cNvPr id="0" name=""/>
        <dsp:cNvSpPr/>
      </dsp:nvSpPr>
      <dsp:spPr>
        <a:xfrm>
          <a:off x="3332700" y="4687515"/>
          <a:ext cx="2250000" cy="495886"/>
        </a:xfrm>
        <a:prstGeom prst="rect">
          <a:avLst/>
        </a:prstGeom>
        <a:solidFill>
          <a:schemeClr val="accent2">
            <a:hueOff val="4213367"/>
            <a:satOff val="-5255"/>
            <a:lumOff val="1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Support Groups</a:t>
          </a:r>
          <a:endParaRPr lang="en-US" sz="2600" kern="1200" dirty="0"/>
        </a:p>
      </dsp:txBody>
      <dsp:txXfrm>
        <a:off x="3332700" y="4687515"/>
        <a:ext cx="2250000" cy="495886"/>
      </dsp:txXfrm>
    </dsp:sp>
    <dsp:sp modelId="{2FD66731-BB8E-4A32-8BAC-D1883B1FE042}">
      <dsp:nvSpPr>
        <dsp:cNvPr id="0" name=""/>
        <dsp:cNvSpPr/>
      </dsp:nvSpPr>
      <dsp:spPr>
        <a:xfrm>
          <a:off x="4075200" y="5208196"/>
          <a:ext cx="765000" cy="49588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Yoga</a:t>
          </a:r>
          <a:endParaRPr lang="en-US" sz="2600" kern="1200" dirty="0"/>
        </a:p>
      </dsp:txBody>
      <dsp:txXfrm>
        <a:off x="4075200" y="5208196"/>
        <a:ext cx="765000" cy="495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161B4-FA18-4704-82F0-0E9924012CE3}">
      <dsp:nvSpPr>
        <dsp:cNvPr id="0" name=""/>
        <dsp:cNvSpPr/>
      </dsp:nvSpPr>
      <dsp:spPr>
        <a:xfrm>
          <a:off x="0" y="0"/>
          <a:ext cx="8534400" cy="246888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00B7A-0AE2-4871-966D-E3AF213127F0}">
      <dsp:nvSpPr>
        <dsp:cNvPr id="0" name=""/>
        <dsp:cNvSpPr/>
      </dsp:nvSpPr>
      <dsp:spPr>
        <a:xfrm>
          <a:off x="256032" y="329184"/>
          <a:ext cx="2506979" cy="181051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8F3B03-A3C4-4D3F-8F99-B3A799B2E94B}">
      <dsp:nvSpPr>
        <dsp:cNvPr id="0" name=""/>
        <dsp:cNvSpPr/>
      </dsp:nvSpPr>
      <dsp:spPr>
        <a:xfrm rot="10800000">
          <a:off x="256032" y="2468880"/>
          <a:ext cx="2506979" cy="3017520"/>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400" kern="1200" dirty="0" smtClean="0"/>
            <a:t>Aggressive</a:t>
          </a:r>
          <a:endParaRPr lang="en-US" sz="3400" kern="1200" dirty="0"/>
        </a:p>
      </dsp:txBody>
      <dsp:txXfrm rot="10800000">
        <a:off x="333130" y="2468880"/>
        <a:ext cx="2352783" cy="2940422"/>
      </dsp:txXfrm>
    </dsp:sp>
    <dsp:sp modelId="{7E334364-2EDA-474A-BD76-69C804074C02}">
      <dsp:nvSpPr>
        <dsp:cNvPr id="0" name=""/>
        <dsp:cNvSpPr/>
      </dsp:nvSpPr>
      <dsp:spPr>
        <a:xfrm>
          <a:off x="3013710" y="329184"/>
          <a:ext cx="2506979" cy="181051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020856-0186-4AB9-B714-3D5777A6087A}">
      <dsp:nvSpPr>
        <dsp:cNvPr id="0" name=""/>
        <dsp:cNvSpPr/>
      </dsp:nvSpPr>
      <dsp:spPr>
        <a:xfrm rot="10800000">
          <a:off x="3013710" y="2468880"/>
          <a:ext cx="2506979" cy="3017520"/>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400" kern="1200" dirty="0" smtClean="0"/>
            <a:t>Passive</a:t>
          </a:r>
          <a:endParaRPr lang="en-US" sz="3400" kern="1200" dirty="0"/>
        </a:p>
      </dsp:txBody>
      <dsp:txXfrm rot="10800000">
        <a:off x="3090808" y="2468880"/>
        <a:ext cx="2352783" cy="2940422"/>
      </dsp:txXfrm>
    </dsp:sp>
    <dsp:sp modelId="{1AC014EA-A767-443C-9F5F-B8144C97087D}">
      <dsp:nvSpPr>
        <dsp:cNvPr id="0" name=""/>
        <dsp:cNvSpPr/>
      </dsp:nvSpPr>
      <dsp:spPr>
        <a:xfrm>
          <a:off x="5771387" y="329184"/>
          <a:ext cx="2506979" cy="1810512"/>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79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37875-9039-498F-A3F2-6027F92749C4}">
      <dsp:nvSpPr>
        <dsp:cNvPr id="0" name=""/>
        <dsp:cNvSpPr/>
      </dsp:nvSpPr>
      <dsp:spPr>
        <a:xfrm rot="10800000">
          <a:off x="5771387" y="2468880"/>
          <a:ext cx="2506979" cy="3017520"/>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400" kern="1200" dirty="0" smtClean="0"/>
            <a:t>Assertive</a:t>
          </a:r>
          <a:endParaRPr lang="en-US" sz="3400" kern="1200" dirty="0"/>
        </a:p>
      </dsp:txBody>
      <dsp:txXfrm rot="10800000">
        <a:off x="5848485" y="2468880"/>
        <a:ext cx="2352783" cy="2940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5A0A7-C136-4629-9D39-72717668CA0C}">
      <dsp:nvSpPr>
        <dsp:cNvPr id="0" name=""/>
        <dsp:cNvSpPr/>
      </dsp:nvSpPr>
      <dsp:spPr>
        <a:xfrm>
          <a:off x="617219" y="0"/>
          <a:ext cx="6995160" cy="50593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5B3A3-9F97-4B9A-8557-577FF4B36E45}">
      <dsp:nvSpPr>
        <dsp:cNvPr id="0" name=""/>
        <dsp:cNvSpPr/>
      </dsp:nvSpPr>
      <dsp:spPr>
        <a:xfrm>
          <a:off x="62" y="1517808"/>
          <a:ext cx="2536614" cy="2023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Stop</a:t>
          </a:r>
          <a:endParaRPr lang="en-US" sz="4900" kern="1200" dirty="0"/>
        </a:p>
      </dsp:txBody>
      <dsp:txXfrm>
        <a:off x="98853" y="1616599"/>
        <a:ext cx="2339032" cy="1826163"/>
      </dsp:txXfrm>
    </dsp:sp>
    <dsp:sp modelId="{44A4BD8D-AB99-4C54-A537-D649ED04270F}">
      <dsp:nvSpPr>
        <dsp:cNvPr id="0" name=""/>
        <dsp:cNvSpPr/>
      </dsp:nvSpPr>
      <dsp:spPr>
        <a:xfrm>
          <a:off x="2846492" y="1517808"/>
          <a:ext cx="2536614" cy="202374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Identify</a:t>
          </a:r>
          <a:endParaRPr lang="en-US" sz="4900" kern="1200" dirty="0"/>
        </a:p>
      </dsp:txBody>
      <dsp:txXfrm>
        <a:off x="2945283" y="1616599"/>
        <a:ext cx="2339032" cy="1826163"/>
      </dsp:txXfrm>
    </dsp:sp>
    <dsp:sp modelId="{CFD7B10D-1AFF-4ED6-93DF-37767800E85E}">
      <dsp:nvSpPr>
        <dsp:cNvPr id="0" name=""/>
        <dsp:cNvSpPr/>
      </dsp:nvSpPr>
      <dsp:spPr>
        <a:xfrm>
          <a:off x="5692922" y="1517808"/>
          <a:ext cx="2536614" cy="202374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Action</a:t>
          </a:r>
          <a:endParaRPr lang="en-US" sz="4900" kern="1200" dirty="0"/>
        </a:p>
      </dsp:txBody>
      <dsp:txXfrm>
        <a:off x="5791713" y="1616599"/>
        <a:ext cx="2339032" cy="18261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C9DB-3812-44B8-8B59-5AD88A4A8DD8}">
      <dsp:nvSpPr>
        <dsp:cNvPr id="0" name=""/>
        <dsp:cNvSpPr/>
      </dsp:nvSpPr>
      <dsp:spPr>
        <a:xfrm>
          <a:off x="0" y="990608"/>
          <a:ext cx="8229600" cy="4114783"/>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solidFill>
                <a:schemeClr val="tx1"/>
              </a:solidFill>
            </a:rPr>
            <a:t>Stop</a:t>
          </a:r>
          <a:endParaRPr lang="en-US" sz="4000" b="1"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Stop or pause</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Calm yourself</a:t>
          </a:r>
          <a:endParaRPr lang="en-US" sz="2400" kern="1200" dirty="0">
            <a:solidFill>
              <a:schemeClr val="tx1"/>
            </a:solidFill>
          </a:endParaRPr>
        </a:p>
      </dsp:txBody>
      <dsp:txXfrm>
        <a:off x="120518" y="1111126"/>
        <a:ext cx="7988564" cy="38737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C9DB-3812-44B8-8B59-5AD88A4A8DD8}">
      <dsp:nvSpPr>
        <dsp:cNvPr id="0" name=""/>
        <dsp:cNvSpPr/>
      </dsp:nvSpPr>
      <dsp:spPr>
        <a:xfrm>
          <a:off x="0" y="990608"/>
          <a:ext cx="8229600" cy="4114783"/>
        </a:xfrm>
        <a:prstGeom prst="roundRect">
          <a:avLst>
            <a:gd name="adj" fmla="val 10000"/>
          </a:avLst>
        </a:prstGeom>
        <a:solidFill>
          <a:schemeClr val="accent6">
            <a:lumMod val="20000"/>
            <a:lumOff val="8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Janeth</a:t>
          </a:r>
          <a:r>
            <a:rPr lang="en-US" sz="2400" b="1" kern="1200" dirty="0" smtClean="0">
              <a:solidFill>
                <a:schemeClr val="tx1"/>
              </a:solidFill>
            </a:rPr>
            <a:t> </a:t>
          </a:r>
          <a:r>
            <a:rPr lang="en-US" sz="2400" b="1" kern="1200" dirty="0" err="1" smtClean="0">
              <a:solidFill>
                <a:schemeClr val="tx1"/>
              </a:solidFill>
            </a:rPr>
            <a:t>Mcfarren</a:t>
          </a:r>
          <a:r>
            <a:rPr lang="en-US" sz="2400" b="1" kern="1200" dirty="0" smtClean="0">
              <a:solidFill>
                <a:schemeClr val="tx1"/>
              </a:solidFill>
            </a:rPr>
            <a:t> recently started telling you about having conversations with her family in California.  She does not have a phone and there is no record of these conversations.  After talking with the family, you discover that she has hallucinated in the past when there is a change in her environment.  You have just had several staff change their schedule and some of </a:t>
          </a:r>
          <a:r>
            <a:rPr lang="en-US" sz="2400" b="1" kern="1200" dirty="0" err="1" smtClean="0">
              <a:solidFill>
                <a:schemeClr val="tx1"/>
              </a:solidFill>
            </a:rPr>
            <a:t>Janeth’s</a:t>
          </a:r>
          <a:r>
            <a:rPr lang="en-US" sz="2400" b="1" kern="1200" dirty="0" smtClean="0">
              <a:solidFill>
                <a:schemeClr val="tx1"/>
              </a:solidFill>
            </a:rPr>
            <a:t> favorite activities have changed.</a:t>
          </a:r>
        </a:p>
        <a:p>
          <a:pPr lvl="0" algn="ctr" defTabSz="1066800">
            <a:lnSpc>
              <a:spcPct val="90000"/>
            </a:lnSpc>
            <a:spcBef>
              <a:spcPct val="0"/>
            </a:spcBef>
            <a:spcAft>
              <a:spcPct val="35000"/>
            </a:spcAft>
          </a:pPr>
          <a:r>
            <a:rPr lang="en-US" sz="2400" b="1" kern="1200" dirty="0" smtClean="0">
              <a:solidFill>
                <a:schemeClr val="tx1"/>
              </a:solidFill>
            </a:rPr>
            <a:t>Discuss how you can accomplish step one.</a:t>
          </a:r>
        </a:p>
      </dsp:txBody>
      <dsp:txXfrm>
        <a:off x="120518" y="1111126"/>
        <a:ext cx="7988564" cy="38737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A908B-005B-47CA-82F4-D5BDAD152224}">
      <dsp:nvSpPr>
        <dsp:cNvPr id="0" name=""/>
        <dsp:cNvSpPr/>
      </dsp:nvSpPr>
      <dsp:spPr>
        <a:xfrm>
          <a:off x="0" y="894167"/>
          <a:ext cx="8229600" cy="4307664"/>
        </a:xfrm>
        <a:prstGeom prst="roundRect">
          <a:avLst>
            <a:gd name="adj" fmla="val 10000"/>
          </a:avLst>
        </a:prstGeom>
        <a:solidFill>
          <a:schemeClr val="bg1"/>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solidFill>
                <a:schemeClr val="tx1"/>
              </a:solidFill>
            </a:rPr>
            <a:t>Identify</a:t>
          </a:r>
          <a:endParaRPr lang="en-US" sz="4000" b="1"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What </a:t>
          </a:r>
          <a:r>
            <a:rPr lang="en-US" sz="2400" b="1" kern="1200" dirty="0" smtClean="0">
              <a:solidFill>
                <a:schemeClr val="tx1"/>
              </a:solidFill>
            </a:rPr>
            <a:t>need</a:t>
          </a:r>
          <a:r>
            <a:rPr lang="en-US" sz="2400" kern="1200" dirty="0" smtClean="0">
              <a:solidFill>
                <a:schemeClr val="tx1"/>
              </a:solidFill>
            </a:rPr>
            <a:t> or </a:t>
          </a:r>
          <a:r>
            <a:rPr lang="en-US" sz="2400" b="1" kern="1200" dirty="0" smtClean="0">
              <a:solidFill>
                <a:schemeClr val="tx1"/>
              </a:solidFill>
            </a:rPr>
            <a:t>desire</a:t>
          </a:r>
          <a:r>
            <a:rPr lang="en-US" sz="2400" kern="1200" dirty="0" smtClean="0">
              <a:solidFill>
                <a:schemeClr val="tx1"/>
              </a:solidFill>
            </a:rPr>
            <a:t> does the individual have that is not being met?</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What happened just before the behavior started?</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What are the physical, environmental, and emotional triggers?</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Were other people involved?</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Is this a new behavior?</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Are there any patterns that you can see?</a:t>
          </a:r>
          <a:endParaRPr lang="en-US" sz="2400" kern="1200" dirty="0">
            <a:solidFill>
              <a:schemeClr val="tx1"/>
            </a:solidFill>
          </a:endParaRPr>
        </a:p>
      </dsp:txBody>
      <dsp:txXfrm>
        <a:off x="126167" y="1020334"/>
        <a:ext cx="7977266" cy="40553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A908B-005B-47CA-82F4-D5BDAD152224}">
      <dsp:nvSpPr>
        <dsp:cNvPr id="0" name=""/>
        <dsp:cNvSpPr/>
      </dsp:nvSpPr>
      <dsp:spPr>
        <a:xfrm>
          <a:off x="0" y="990608"/>
          <a:ext cx="8229600" cy="4114783"/>
        </a:xfrm>
        <a:prstGeom prst="roundRect">
          <a:avLst>
            <a:gd name="adj" fmla="val 10000"/>
          </a:avLst>
        </a:prstGeom>
        <a:solidFill>
          <a:schemeClr val="accent6">
            <a:lumMod val="20000"/>
            <a:lumOff val="8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Janeth</a:t>
          </a:r>
          <a:r>
            <a:rPr lang="en-US" sz="2400" b="1" kern="1200" dirty="0" smtClean="0">
              <a:solidFill>
                <a:schemeClr val="tx1"/>
              </a:solidFill>
            </a:rPr>
            <a:t> </a:t>
          </a:r>
          <a:r>
            <a:rPr lang="en-US" sz="2400" b="1" kern="1200" dirty="0" err="1" smtClean="0">
              <a:solidFill>
                <a:schemeClr val="tx1"/>
              </a:solidFill>
            </a:rPr>
            <a:t>Mcfarren</a:t>
          </a:r>
          <a:r>
            <a:rPr lang="en-US" sz="2400" b="1" kern="1200" dirty="0" smtClean="0">
              <a:solidFill>
                <a:schemeClr val="tx1"/>
              </a:solidFill>
            </a:rPr>
            <a:t> recently started telling you about having conversations with her family in California.  She does not have a phone and there is no record of these conversations.  After talking with the family, you discover that she has hallucinated in the past when there is a change in her environment.  You have just had several staff change their schedule and some of </a:t>
          </a:r>
          <a:r>
            <a:rPr lang="en-US" sz="2400" b="1" kern="1200" dirty="0" err="1" smtClean="0">
              <a:solidFill>
                <a:schemeClr val="tx1"/>
              </a:solidFill>
            </a:rPr>
            <a:t>Janeth’s</a:t>
          </a:r>
          <a:r>
            <a:rPr lang="en-US" sz="2400" b="1" kern="1200" dirty="0" smtClean="0">
              <a:solidFill>
                <a:schemeClr val="tx1"/>
              </a:solidFill>
            </a:rPr>
            <a:t> favorite activities have changed.</a:t>
          </a:r>
        </a:p>
        <a:p>
          <a:pPr lvl="0" algn="ctr" defTabSz="1066800">
            <a:lnSpc>
              <a:spcPct val="90000"/>
            </a:lnSpc>
            <a:spcBef>
              <a:spcPct val="0"/>
            </a:spcBef>
            <a:spcAft>
              <a:spcPct val="35000"/>
            </a:spcAft>
          </a:pPr>
          <a:r>
            <a:rPr lang="en-US" sz="2400" b="1" kern="1200" dirty="0" smtClean="0">
              <a:solidFill>
                <a:schemeClr val="tx1"/>
              </a:solidFill>
            </a:rPr>
            <a:t>Discuss how you can accomplish step two.</a:t>
          </a:r>
        </a:p>
        <a:p>
          <a:pPr lvl="0" algn="ctr" defTabSz="1066800">
            <a:lnSpc>
              <a:spcPct val="90000"/>
            </a:lnSpc>
            <a:spcBef>
              <a:spcPct val="0"/>
            </a:spcBef>
            <a:spcAft>
              <a:spcPct val="35000"/>
            </a:spcAft>
          </a:pPr>
          <a:endParaRPr lang="en-US" sz="2400" b="1" kern="1200" dirty="0" smtClean="0">
            <a:solidFill>
              <a:schemeClr val="tx1"/>
            </a:solidFill>
          </a:endParaRPr>
        </a:p>
      </dsp:txBody>
      <dsp:txXfrm>
        <a:off x="120518" y="1111126"/>
        <a:ext cx="7988564" cy="38737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3A184-C47F-4F0D-9BAB-B3D1D3090A2C}">
      <dsp:nvSpPr>
        <dsp:cNvPr id="0" name=""/>
        <dsp:cNvSpPr/>
      </dsp:nvSpPr>
      <dsp:spPr>
        <a:xfrm>
          <a:off x="0" y="214916"/>
          <a:ext cx="8229600" cy="5185758"/>
        </a:xfrm>
        <a:prstGeom prst="roundRect">
          <a:avLst>
            <a:gd name="adj" fmla="val 10000"/>
          </a:avLst>
        </a:prstGeom>
        <a:solidFill>
          <a:schemeClr val="bg1"/>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1" kern="1200" dirty="0" smtClean="0">
              <a:solidFill>
                <a:schemeClr val="tx1"/>
              </a:solidFill>
            </a:rPr>
            <a:t>Action</a:t>
          </a:r>
        </a:p>
        <a:p>
          <a:pPr marL="228600" lvl="1" indent="-228600" algn="l" defTabSz="1066800">
            <a:lnSpc>
              <a:spcPct val="90000"/>
            </a:lnSpc>
            <a:spcBef>
              <a:spcPct val="0"/>
            </a:spcBef>
            <a:spcAft>
              <a:spcPct val="15000"/>
            </a:spcAft>
            <a:buChar char="••"/>
          </a:pPr>
          <a:r>
            <a:rPr lang="en-US" sz="2400" kern="1200" dirty="0" smtClean="0">
              <a:solidFill>
                <a:schemeClr val="tx1"/>
              </a:solidFill>
            </a:rPr>
            <a:t>Minimize or eliminate triggers</a:t>
          </a:r>
        </a:p>
        <a:p>
          <a:pPr marL="228600" lvl="1" indent="-228600" algn="l" defTabSz="1066800">
            <a:lnSpc>
              <a:spcPct val="90000"/>
            </a:lnSpc>
            <a:spcBef>
              <a:spcPct val="0"/>
            </a:spcBef>
            <a:spcAft>
              <a:spcPct val="15000"/>
            </a:spcAft>
            <a:buChar char="••"/>
          </a:pPr>
          <a:r>
            <a:rPr lang="en-US" sz="2400" kern="1200" dirty="0" smtClean="0">
              <a:solidFill>
                <a:schemeClr val="tx1"/>
              </a:solidFill>
            </a:rPr>
            <a:t>Adapt</a:t>
          </a:r>
        </a:p>
        <a:p>
          <a:pPr marL="228600" lvl="1" indent="-228600" algn="l" defTabSz="1066800">
            <a:lnSpc>
              <a:spcPct val="90000"/>
            </a:lnSpc>
            <a:spcBef>
              <a:spcPct val="0"/>
            </a:spcBef>
            <a:spcAft>
              <a:spcPct val="15000"/>
            </a:spcAft>
            <a:buChar char="••"/>
          </a:pPr>
          <a:r>
            <a:rPr lang="en-US" sz="2400" kern="1200" dirty="0" smtClean="0">
              <a:solidFill>
                <a:schemeClr val="tx1"/>
              </a:solidFill>
            </a:rPr>
            <a:t>Give space</a:t>
          </a:r>
        </a:p>
        <a:p>
          <a:pPr marL="228600" lvl="1" indent="-228600" algn="l" defTabSz="1066800">
            <a:lnSpc>
              <a:spcPct val="90000"/>
            </a:lnSpc>
            <a:spcBef>
              <a:spcPct val="0"/>
            </a:spcBef>
            <a:spcAft>
              <a:spcPct val="15000"/>
            </a:spcAft>
            <a:buChar char="••"/>
          </a:pPr>
          <a:r>
            <a:rPr lang="en-US" sz="2400" kern="1200" dirty="0" smtClean="0">
              <a:solidFill>
                <a:schemeClr val="tx1"/>
              </a:solidFill>
            </a:rPr>
            <a:t>Soothe and comfort</a:t>
          </a:r>
        </a:p>
        <a:p>
          <a:pPr marL="228600" lvl="1" indent="-228600" algn="l" defTabSz="1066800">
            <a:lnSpc>
              <a:spcPct val="90000"/>
            </a:lnSpc>
            <a:spcBef>
              <a:spcPct val="0"/>
            </a:spcBef>
            <a:spcAft>
              <a:spcPct val="15000"/>
            </a:spcAft>
            <a:buChar char="••"/>
          </a:pPr>
          <a:r>
            <a:rPr lang="en-US" sz="2400" kern="1200" dirty="0" smtClean="0">
              <a:solidFill>
                <a:schemeClr val="tx1"/>
              </a:solidFill>
            </a:rPr>
            <a:t>Reassure</a:t>
          </a:r>
        </a:p>
        <a:p>
          <a:pPr marL="228600" lvl="1" indent="-228600" algn="l" defTabSz="1066800">
            <a:lnSpc>
              <a:spcPct val="90000"/>
            </a:lnSpc>
            <a:spcBef>
              <a:spcPct val="0"/>
            </a:spcBef>
            <a:spcAft>
              <a:spcPct val="15000"/>
            </a:spcAft>
            <a:buChar char="••"/>
          </a:pPr>
          <a:r>
            <a:rPr lang="en-US" sz="2400" kern="1200" dirty="0" smtClean="0">
              <a:solidFill>
                <a:schemeClr val="tx1"/>
              </a:solidFill>
            </a:rPr>
            <a:t>Distract or redirect</a:t>
          </a:r>
        </a:p>
        <a:p>
          <a:pPr marL="228600" lvl="1" indent="-228600" algn="l" defTabSz="1066800">
            <a:lnSpc>
              <a:spcPct val="90000"/>
            </a:lnSpc>
            <a:spcBef>
              <a:spcPct val="0"/>
            </a:spcBef>
            <a:spcAft>
              <a:spcPct val="15000"/>
            </a:spcAft>
            <a:buChar char="••"/>
          </a:pPr>
          <a:r>
            <a:rPr lang="en-US" sz="2400" kern="1200" dirty="0" smtClean="0">
              <a:solidFill>
                <a:schemeClr val="tx1"/>
              </a:solidFill>
            </a:rPr>
            <a:t>Encourage</a:t>
          </a:r>
        </a:p>
        <a:p>
          <a:pPr marL="228600" lvl="1" indent="-228600" algn="l" defTabSz="1066800">
            <a:lnSpc>
              <a:spcPct val="90000"/>
            </a:lnSpc>
            <a:spcBef>
              <a:spcPct val="0"/>
            </a:spcBef>
            <a:spcAft>
              <a:spcPct val="15000"/>
            </a:spcAft>
            <a:buChar char="••"/>
          </a:pPr>
          <a:r>
            <a:rPr lang="en-US" sz="2400" kern="1200" dirty="0" smtClean="0">
              <a:solidFill>
                <a:schemeClr val="tx1"/>
              </a:solidFill>
            </a:rPr>
            <a:t>Protect and support others</a:t>
          </a:r>
        </a:p>
        <a:p>
          <a:pPr marL="228600" lvl="1" indent="-228600" algn="l" defTabSz="1066800">
            <a:lnSpc>
              <a:spcPct val="90000"/>
            </a:lnSpc>
            <a:spcBef>
              <a:spcPct val="0"/>
            </a:spcBef>
            <a:spcAft>
              <a:spcPct val="15000"/>
            </a:spcAft>
            <a:buChar char="••"/>
          </a:pPr>
          <a:r>
            <a:rPr lang="en-US" sz="2400" kern="1200" dirty="0" smtClean="0">
              <a:solidFill>
                <a:schemeClr val="tx1"/>
              </a:solidFill>
            </a:rPr>
            <a:t>Get help</a:t>
          </a:r>
        </a:p>
      </dsp:txBody>
      <dsp:txXfrm>
        <a:off x="151886" y="366802"/>
        <a:ext cx="7925828" cy="48819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1407C16-6F05-408D-9DB5-EE84079C73F2}" type="datetimeFigureOut">
              <a:rPr lang="en-US" smtClean="0"/>
              <a:pPr/>
              <a:t>2/5/2018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C725676-F68A-45F3-9FD5-4C9EA3868D56}" type="slidenum">
              <a:rPr lang="en-US" smtClean="0"/>
              <a:pPr/>
              <a:t>‹#›</a:t>
            </a:fld>
            <a:endParaRPr lang="en-US"/>
          </a:p>
        </p:txBody>
      </p:sp>
    </p:spTree>
    <p:extLst>
      <p:ext uri="{BB962C8B-B14F-4D97-AF65-F5344CB8AC3E}">
        <p14:creationId xmlns:p14="http://schemas.microsoft.com/office/powerpoint/2010/main" val="351498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ezI2W32yNg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yL9UJVtgPZY"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4j7o2YY05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FbOmiMXBr1E&amp;feature=youtu.b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5MG_HDNqZA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images in this PowerPoint are licensed to DSHS/ALTSA.  Images within this presentation may not be used for any other purpose.  </a:t>
            </a:r>
          </a:p>
          <a:p>
            <a:endParaRPr lang="en-US" baseline="0" dirty="0" smtClean="0"/>
          </a:p>
          <a:p>
            <a:r>
              <a:rPr lang="en-US" baseline="0" dirty="0" smtClean="0"/>
              <a:t>This presentation requires the use of the Mental Health, Level 1 Capable Caregiving for Mental Wellness INSTRUCTOR GUIDE.  Please refer to the instructors guide for following this presentation.</a:t>
            </a:r>
          </a:p>
          <a:p>
            <a:endParaRPr lang="en-US" baseline="0" dirty="0" smtClean="0"/>
          </a:p>
          <a:p>
            <a:r>
              <a:rPr lang="en-US" baseline="0" dirty="0" smtClean="0"/>
              <a:t>This presentation should not be </a:t>
            </a:r>
            <a:r>
              <a:rPr lang="en-US" baseline="0" dirty="0" smtClean="0"/>
              <a:t>modified with exception of the agenda for a modified start time.</a:t>
            </a:r>
            <a:endParaRPr lang="en-US" baseline="0" dirty="0" smtClean="0"/>
          </a:p>
          <a:p>
            <a:endParaRPr lang="en-US" baseline="0" dirty="0" smtClean="0"/>
          </a:p>
          <a:p>
            <a:r>
              <a:rPr lang="en-US" baseline="0" dirty="0" smtClean="0"/>
              <a:t>DSHS-version: DRAFT </a:t>
            </a:r>
            <a:r>
              <a:rPr lang="en-US" baseline="0" dirty="0" smtClean="0"/>
              <a:t>02-05-18</a:t>
            </a:r>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pPr/>
              <a:t>1</a:t>
            </a:fld>
            <a:endParaRPr lang="en-US"/>
          </a:p>
        </p:txBody>
      </p:sp>
    </p:spTree>
    <p:extLst>
      <p:ext uri="{BB962C8B-B14F-4D97-AF65-F5344CB8AC3E}">
        <p14:creationId xmlns:p14="http://schemas.microsoft.com/office/powerpoint/2010/main" val="278427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12</a:t>
            </a:fld>
            <a:endParaRPr lang="en-US"/>
          </a:p>
        </p:txBody>
      </p:sp>
    </p:spTree>
    <p:extLst>
      <p:ext uri="{BB962C8B-B14F-4D97-AF65-F5344CB8AC3E}">
        <p14:creationId xmlns:p14="http://schemas.microsoft.com/office/powerpoint/2010/main" val="802739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Media</a:t>
            </a:r>
          </a:p>
          <a:p>
            <a:r>
              <a:rPr lang="en-US" sz="1200" b="1" i="1" kern="1200" dirty="0" smtClean="0">
                <a:solidFill>
                  <a:schemeClr val="tx1"/>
                </a:solidFill>
                <a:effectLst/>
                <a:latin typeface="+mn-lt"/>
                <a:ea typeface="+mn-ea"/>
                <a:cs typeface="+mn-cs"/>
              </a:rPr>
              <a:t>Play Video:</a:t>
            </a:r>
            <a:r>
              <a:rPr lang="en-US" sz="1200" kern="1200" dirty="0" smtClean="0">
                <a:solidFill>
                  <a:schemeClr val="tx1"/>
                </a:solidFill>
                <a:effectLst/>
                <a:latin typeface="+mn-lt"/>
                <a:ea typeface="+mn-ea"/>
                <a:cs typeface="+mn-cs"/>
              </a:rPr>
              <a:t>  Living with a mental disorder</a:t>
            </a:r>
          </a:p>
          <a:p>
            <a:r>
              <a:rPr lang="en-US" sz="1200" kern="1200" dirty="0" smtClean="0">
                <a:solidFill>
                  <a:schemeClr val="tx1"/>
                </a:solidFill>
                <a:effectLst/>
                <a:latin typeface="+mn-lt"/>
                <a:ea typeface="+mn-ea"/>
                <a:cs typeface="+mn-cs"/>
              </a:rPr>
              <a:t>(3:16)</a:t>
            </a:r>
          </a:p>
          <a:p>
            <a:r>
              <a:rPr lang="en-US" sz="1200" u="sng" kern="1200" dirty="0" smtClean="0">
                <a:solidFill>
                  <a:schemeClr val="tx1"/>
                </a:solidFill>
                <a:effectLst/>
                <a:latin typeface="+mn-lt"/>
                <a:ea typeface="+mn-ea"/>
                <a:cs typeface="+mn-cs"/>
                <a:hlinkClick r:id="rId3"/>
              </a:rPr>
              <a:t>https://youtu.be/ezI2W32yNg8</a:t>
            </a:r>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Alternate Presentation:</a:t>
            </a:r>
            <a:r>
              <a:rPr lang="en-US" sz="1200" kern="1200" dirty="0" smtClean="0">
                <a:solidFill>
                  <a:schemeClr val="tx1"/>
                </a:solidFill>
                <a:effectLst/>
                <a:latin typeface="+mn-lt"/>
                <a:ea typeface="+mn-ea"/>
                <a:cs typeface="+mn-cs"/>
              </a:rPr>
              <a:t>  (if no internet connection)</a:t>
            </a:r>
          </a:p>
          <a:p>
            <a:r>
              <a:rPr lang="en-US" sz="1200" kern="1200" dirty="0" smtClean="0">
                <a:solidFill>
                  <a:schemeClr val="tx1"/>
                </a:solidFill>
                <a:effectLst/>
                <a:latin typeface="+mn-lt"/>
                <a:ea typeface="+mn-ea"/>
                <a:cs typeface="+mn-cs"/>
              </a:rPr>
              <a:t>No alternate presentation.</a:t>
            </a:r>
          </a:p>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pPr/>
              <a:t>14</a:t>
            </a:fld>
            <a:endParaRPr lang="en-US"/>
          </a:p>
        </p:txBody>
      </p:sp>
    </p:spTree>
    <p:extLst>
      <p:ext uri="{BB962C8B-B14F-4D97-AF65-F5344CB8AC3E}">
        <p14:creationId xmlns:p14="http://schemas.microsoft.com/office/powerpoint/2010/main" val="239043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15</a:t>
            </a:fld>
            <a:endParaRPr lang="en-US"/>
          </a:p>
        </p:txBody>
      </p:sp>
    </p:spTree>
    <p:extLst>
      <p:ext uri="{BB962C8B-B14F-4D97-AF65-F5344CB8AC3E}">
        <p14:creationId xmlns:p14="http://schemas.microsoft.com/office/powerpoint/2010/main" val="360366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17</a:t>
            </a:fld>
            <a:endParaRPr lang="en-US"/>
          </a:p>
        </p:txBody>
      </p:sp>
    </p:spTree>
    <p:extLst>
      <p:ext uri="{BB962C8B-B14F-4D97-AF65-F5344CB8AC3E}">
        <p14:creationId xmlns:p14="http://schemas.microsoft.com/office/powerpoint/2010/main" val="343917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pPr/>
              <a:t>19</a:t>
            </a:fld>
            <a:endParaRPr lang="en-US"/>
          </a:p>
        </p:txBody>
      </p:sp>
    </p:spTree>
    <p:extLst>
      <p:ext uri="{BB962C8B-B14F-4D97-AF65-F5344CB8AC3E}">
        <p14:creationId xmlns:p14="http://schemas.microsoft.com/office/powerpoint/2010/main" val="1361424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a:t>
            </a:r>
          </a:p>
          <a:p>
            <a:r>
              <a:rPr lang="en-US" dirty="0" smtClean="0"/>
              <a:t>https://youtu.be/3BW10FmlsXg </a:t>
            </a:r>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21</a:t>
            </a:fld>
            <a:endParaRPr lang="en-US"/>
          </a:p>
        </p:txBody>
      </p:sp>
    </p:spTree>
    <p:extLst>
      <p:ext uri="{BB962C8B-B14F-4D97-AF65-F5344CB8AC3E}">
        <p14:creationId xmlns:p14="http://schemas.microsoft.com/office/powerpoint/2010/main" val="2799980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23</a:t>
            </a:fld>
            <a:endParaRPr lang="en-US"/>
          </a:p>
        </p:txBody>
      </p:sp>
    </p:spTree>
    <p:extLst>
      <p:ext uri="{BB962C8B-B14F-4D97-AF65-F5344CB8AC3E}">
        <p14:creationId xmlns:p14="http://schemas.microsoft.com/office/powerpoint/2010/main" val="68784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25</a:t>
            </a:fld>
            <a:endParaRPr lang="en-US"/>
          </a:p>
        </p:txBody>
      </p:sp>
    </p:spTree>
    <p:extLst>
      <p:ext uri="{BB962C8B-B14F-4D97-AF65-F5344CB8AC3E}">
        <p14:creationId xmlns:p14="http://schemas.microsoft.com/office/powerpoint/2010/main" val="259547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Media</a:t>
            </a:r>
          </a:p>
          <a:p>
            <a:r>
              <a:rPr lang="en-US" sz="1200" b="1" i="1" kern="1200" dirty="0" smtClean="0">
                <a:solidFill>
                  <a:schemeClr val="tx1"/>
                </a:solidFill>
                <a:effectLst/>
                <a:latin typeface="+mn-lt"/>
                <a:ea typeface="+mn-ea"/>
                <a:cs typeface="+mn-cs"/>
              </a:rPr>
              <a:t>Play Video:</a:t>
            </a:r>
            <a:r>
              <a:rPr lang="en-US" sz="1200" kern="1200" dirty="0" smtClean="0">
                <a:solidFill>
                  <a:schemeClr val="tx1"/>
                </a:solidFill>
                <a:effectLst/>
                <a:latin typeface="+mn-lt"/>
                <a:ea typeface="+mn-ea"/>
                <a:cs typeface="+mn-cs"/>
              </a:rPr>
              <a:t>  Anderson Cooper tries a schizophrenia simulator</a:t>
            </a:r>
          </a:p>
          <a:p>
            <a:r>
              <a:rPr lang="en-US" sz="1200" kern="1200" dirty="0" smtClean="0">
                <a:solidFill>
                  <a:schemeClr val="tx1"/>
                </a:solidFill>
                <a:effectLst/>
                <a:latin typeface="+mn-lt"/>
                <a:ea typeface="+mn-ea"/>
                <a:cs typeface="+mn-cs"/>
              </a:rPr>
              <a:t>(5:03)</a:t>
            </a:r>
          </a:p>
          <a:p>
            <a:r>
              <a:rPr lang="en-US" sz="1200" u="sng" kern="1200" dirty="0" smtClean="0">
                <a:solidFill>
                  <a:schemeClr val="tx1"/>
                </a:solidFill>
                <a:effectLst/>
                <a:latin typeface="+mn-lt"/>
                <a:ea typeface="+mn-ea"/>
                <a:cs typeface="+mn-cs"/>
                <a:hlinkClick r:id="rId3"/>
              </a:rPr>
              <a:t>https://youtu.be/yL9UJVtgPZY</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Alternate Presentation:</a:t>
            </a:r>
            <a:r>
              <a:rPr lang="en-US" sz="1200" kern="1200" dirty="0" smtClean="0">
                <a:solidFill>
                  <a:schemeClr val="tx1"/>
                </a:solidFill>
                <a:effectLst/>
                <a:latin typeface="+mn-lt"/>
                <a:ea typeface="+mn-ea"/>
                <a:cs typeface="+mn-cs"/>
              </a:rPr>
              <a:t>  (if no internet connection)</a:t>
            </a:r>
          </a:p>
          <a:p>
            <a:r>
              <a:rPr lang="en-US" sz="1200" kern="1200" dirty="0" smtClean="0">
                <a:solidFill>
                  <a:schemeClr val="tx1"/>
                </a:solidFill>
                <a:effectLst/>
                <a:latin typeface="+mn-lt"/>
                <a:ea typeface="+mn-ea"/>
                <a:cs typeface="+mn-cs"/>
              </a:rPr>
              <a:t>No alternate presentation.</a:t>
            </a:r>
          </a:p>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27</a:t>
            </a:fld>
            <a:endParaRPr lang="en-US"/>
          </a:p>
        </p:txBody>
      </p:sp>
    </p:spTree>
    <p:extLst>
      <p:ext uri="{BB962C8B-B14F-4D97-AF65-F5344CB8AC3E}">
        <p14:creationId xmlns:p14="http://schemas.microsoft.com/office/powerpoint/2010/main" val="790630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29</a:t>
            </a:fld>
            <a:endParaRPr lang="en-US"/>
          </a:p>
        </p:txBody>
      </p:sp>
    </p:spTree>
    <p:extLst>
      <p:ext uri="{BB962C8B-B14F-4D97-AF65-F5344CB8AC3E}">
        <p14:creationId xmlns:p14="http://schemas.microsoft.com/office/powerpoint/2010/main" val="155915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may be modified.</a:t>
            </a:r>
          </a:p>
          <a:p>
            <a:endParaRPr lang="en-US" dirty="0" smtClean="0"/>
          </a:p>
          <a:p>
            <a:r>
              <a:rPr lang="en-US" dirty="0" smtClean="0"/>
              <a:t>Times can be set back</a:t>
            </a:r>
            <a:r>
              <a:rPr lang="en-US" baseline="0" dirty="0" smtClean="0"/>
              <a:t> one hour if there is a 8:00 am start time.</a:t>
            </a:r>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2</a:t>
            </a:fld>
            <a:endParaRPr lang="en-US"/>
          </a:p>
        </p:txBody>
      </p:sp>
    </p:spTree>
    <p:extLst>
      <p:ext uri="{BB962C8B-B14F-4D97-AF65-F5344CB8AC3E}">
        <p14:creationId xmlns:p14="http://schemas.microsoft.com/office/powerpoint/2010/main" val="3976040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30</a:t>
            </a:fld>
            <a:endParaRPr lang="en-US"/>
          </a:p>
        </p:txBody>
      </p:sp>
    </p:spTree>
    <p:extLst>
      <p:ext uri="{BB962C8B-B14F-4D97-AF65-F5344CB8AC3E}">
        <p14:creationId xmlns:p14="http://schemas.microsoft.com/office/powerpoint/2010/main" val="1864354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31</a:t>
            </a:fld>
            <a:endParaRPr lang="en-US"/>
          </a:p>
        </p:txBody>
      </p:sp>
    </p:spTree>
    <p:extLst>
      <p:ext uri="{BB962C8B-B14F-4D97-AF65-F5344CB8AC3E}">
        <p14:creationId xmlns:p14="http://schemas.microsoft.com/office/powerpoint/2010/main" val="1862316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33</a:t>
            </a:fld>
            <a:endParaRPr lang="en-US"/>
          </a:p>
        </p:txBody>
      </p:sp>
    </p:spTree>
    <p:extLst>
      <p:ext uri="{BB962C8B-B14F-4D97-AF65-F5344CB8AC3E}">
        <p14:creationId xmlns:p14="http://schemas.microsoft.com/office/powerpoint/2010/main" val="726230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Media</a:t>
            </a:r>
          </a:p>
          <a:p>
            <a:r>
              <a:rPr lang="en-US" sz="1200" b="1" i="1" kern="1200" dirty="0" smtClean="0">
                <a:solidFill>
                  <a:schemeClr val="tx1"/>
                </a:solidFill>
                <a:effectLst/>
                <a:latin typeface="+mn-lt"/>
                <a:ea typeface="+mn-ea"/>
                <a:cs typeface="+mn-cs"/>
              </a:rPr>
              <a:t>Play Video:</a:t>
            </a:r>
            <a:r>
              <a:rPr lang="en-US" sz="1200" kern="1200" dirty="0" smtClean="0">
                <a:solidFill>
                  <a:schemeClr val="tx1"/>
                </a:solidFill>
                <a:effectLst/>
                <a:latin typeface="+mn-lt"/>
                <a:ea typeface="+mn-ea"/>
                <a:cs typeface="+mn-cs"/>
              </a:rPr>
              <a:t>  Trauma Informed Care 6</a:t>
            </a:r>
          </a:p>
          <a:p>
            <a:r>
              <a:rPr lang="en-US" sz="1200" kern="1200" dirty="0" smtClean="0">
                <a:solidFill>
                  <a:schemeClr val="tx1"/>
                </a:solidFill>
                <a:effectLst/>
                <a:latin typeface="+mn-lt"/>
                <a:ea typeface="+mn-ea"/>
                <a:cs typeface="+mn-cs"/>
              </a:rPr>
              <a:t>(5:04)</a:t>
            </a:r>
          </a:p>
          <a:p>
            <a:r>
              <a:rPr lang="en-US" sz="1200" u="sng" kern="1200" dirty="0" smtClean="0">
                <a:solidFill>
                  <a:schemeClr val="tx1"/>
                </a:solidFill>
                <a:effectLst/>
                <a:latin typeface="+mn-lt"/>
                <a:ea typeface="+mn-ea"/>
                <a:cs typeface="+mn-cs"/>
                <a:hlinkClick r:id="rId3"/>
              </a:rPr>
              <a:t>https://youtu.be/-4j7o2YY05s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35</a:t>
            </a:fld>
            <a:endParaRPr lang="en-US"/>
          </a:p>
        </p:txBody>
      </p:sp>
    </p:spTree>
    <p:extLst>
      <p:ext uri="{BB962C8B-B14F-4D97-AF65-F5344CB8AC3E}">
        <p14:creationId xmlns:p14="http://schemas.microsoft.com/office/powerpoint/2010/main" val="3102074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36</a:t>
            </a:fld>
            <a:endParaRPr lang="en-US"/>
          </a:p>
        </p:txBody>
      </p:sp>
    </p:spTree>
    <p:extLst>
      <p:ext uri="{BB962C8B-B14F-4D97-AF65-F5344CB8AC3E}">
        <p14:creationId xmlns:p14="http://schemas.microsoft.com/office/powerpoint/2010/main" val="3585984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38</a:t>
            </a:fld>
            <a:endParaRPr lang="en-US"/>
          </a:p>
        </p:txBody>
      </p:sp>
    </p:spTree>
    <p:extLst>
      <p:ext uri="{BB962C8B-B14F-4D97-AF65-F5344CB8AC3E}">
        <p14:creationId xmlns:p14="http://schemas.microsoft.com/office/powerpoint/2010/main" val="2550352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39</a:t>
            </a:fld>
            <a:endParaRPr lang="en-US"/>
          </a:p>
        </p:txBody>
      </p:sp>
    </p:spTree>
    <p:extLst>
      <p:ext uri="{BB962C8B-B14F-4D97-AF65-F5344CB8AC3E}">
        <p14:creationId xmlns:p14="http://schemas.microsoft.com/office/powerpoint/2010/main" val="3624364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41</a:t>
            </a:fld>
            <a:endParaRPr lang="en-US"/>
          </a:p>
        </p:txBody>
      </p:sp>
    </p:spTree>
    <p:extLst>
      <p:ext uri="{BB962C8B-B14F-4D97-AF65-F5344CB8AC3E}">
        <p14:creationId xmlns:p14="http://schemas.microsoft.com/office/powerpoint/2010/main" val="2497063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43</a:t>
            </a:fld>
            <a:endParaRPr lang="en-US"/>
          </a:p>
        </p:txBody>
      </p:sp>
    </p:spTree>
    <p:extLst>
      <p:ext uri="{BB962C8B-B14F-4D97-AF65-F5344CB8AC3E}">
        <p14:creationId xmlns:p14="http://schemas.microsoft.com/office/powerpoint/2010/main" val="2521896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44</a:t>
            </a:fld>
            <a:endParaRPr lang="en-US"/>
          </a:p>
        </p:txBody>
      </p:sp>
    </p:spTree>
    <p:extLst>
      <p:ext uri="{BB962C8B-B14F-4D97-AF65-F5344CB8AC3E}">
        <p14:creationId xmlns:p14="http://schemas.microsoft.com/office/powerpoint/2010/main" val="83600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3</a:t>
            </a:fld>
            <a:endParaRPr lang="en-US"/>
          </a:p>
        </p:txBody>
      </p:sp>
    </p:spTree>
    <p:extLst>
      <p:ext uri="{BB962C8B-B14F-4D97-AF65-F5344CB8AC3E}">
        <p14:creationId xmlns:p14="http://schemas.microsoft.com/office/powerpoint/2010/main" val="3490893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45</a:t>
            </a:fld>
            <a:endParaRPr lang="en-US"/>
          </a:p>
        </p:txBody>
      </p:sp>
    </p:spTree>
    <p:extLst>
      <p:ext uri="{BB962C8B-B14F-4D97-AF65-F5344CB8AC3E}">
        <p14:creationId xmlns:p14="http://schemas.microsoft.com/office/powerpoint/2010/main" val="2196236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46</a:t>
            </a:fld>
            <a:endParaRPr lang="en-US"/>
          </a:p>
        </p:txBody>
      </p:sp>
    </p:spTree>
    <p:extLst>
      <p:ext uri="{BB962C8B-B14F-4D97-AF65-F5344CB8AC3E}">
        <p14:creationId xmlns:p14="http://schemas.microsoft.com/office/powerpoint/2010/main" val="3654299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48</a:t>
            </a:fld>
            <a:endParaRPr lang="en-US"/>
          </a:p>
        </p:txBody>
      </p:sp>
    </p:spTree>
    <p:extLst>
      <p:ext uri="{BB962C8B-B14F-4D97-AF65-F5344CB8AC3E}">
        <p14:creationId xmlns:p14="http://schemas.microsoft.com/office/powerpoint/2010/main" val="3233892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49</a:t>
            </a:fld>
            <a:endParaRPr lang="en-US"/>
          </a:p>
        </p:txBody>
      </p:sp>
    </p:spTree>
    <p:extLst>
      <p:ext uri="{BB962C8B-B14F-4D97-AF65-F5344CB8AC3E}">
        <p14:creationId xmlns:p14="http://schemas.microsoft.com/office/powerpoint/2010/main" val="2686929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51</a:t>
            </a:fld>
            <a:endParaRPr lang="en-US"/>
          </a:p>
        </p:txBody>
      </p:sp>
    </p:spTree>
    <p:extLst>
      <p:ext uri="{BB962C8B-B14F-4D97-AF65-F5344CB8AC3E}">
        <p14:creationId xmlns:p14="http://schemas.microsoft.com/office/powerpoint/2010/main" val="2375162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52</a:t>
            </a:fld>
            <a:endParaRPr lang="en-US"/>
          </a:p>
        </p:txBody>
      </p:sp>
    </p:spTree>
    <p:extLst>
      <p:ext uri="{BB962C8B-B14F-4D97-AF65-F5344CB8AC3E}">
        <p14:creationId xmlns:p14="http://schemas.microsoft.com/office/powerpoint/2010/main" val="10243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54</a:t>
            </a:fld>
            <a:endParaRPr lang="en-US"/>
          </a:p>
        </p:txBody>
      </p:sp>
    </p:spTree>
    <p:extLst>
      <p:ext uri="{BB962C8B-B14F-4D97-AF65-F5344CB8AC3E}">
        <p14:creationId xmlns:p14="http://schemas.microsoft.com/office/powerpoint/2010/main" val="2395064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56</a:t>
            </a:fld>
            <a:endParaRPr lang="en-US"/>
          </a:p>
        </p:txBody>
      </p:sp>
    </p:spTree>
    <p:extLst>
      <p:ext uri="{BB962C8B-B14F-4D97-AF65-F5344CB8AC3E}">
        <p14:creationId xmlns:p14="http://schemas.microsoft.com/office/powerpoint/2010/main" val="4061891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mn-lt"/>
                <a:ea typeface="+mn-ea"/>
                <a:cs typeface="+mn-cs"/>
              </a:rPr>
              <a:t> Media</a:t>
            </a:r>
          </a:p>
          <a:p>
            <a:r>
              <a:rPr lang="en-US" sz="1200" b="1" i="1" kern="1200" dirty="0" smtClean="0">
                <a:solidFill>
                  <a:schemeClr val="tx1"/>
                </a:solidFill>
                <a:effectLst/>
                <a:latin typeface="+mn-lt"/>
                <a:ea typeface="+mn-ea"/>
                <a:cs typeface="+mn-cs"/>
              </a:rPr>
              <a:t>Play video:</a:t>
            </a:r>
            <a:r>
              <a:rPr lang="en-US" sz="1200" kern="1200" dirty="0" smtClean="0">
                <a:solidFill>
                  <a:schemeClr val="tx1"/>
                </a:solidFill>
                <a:effectLst/>
                <a:latin typeface="+mn-lt"/>
                <a:ea typeface="+mn-ea"/>
                <a:cs typeface="+mn-cs"/>
              </a:rPr>
              <a:t> Mini meditations | Let go of stress</a:t>
            </a:r>
          </a:p>
          <a:p>
            <a:r>
              <a:rPr lang="en-US" sz="1200" kern="1200" dirty="0" smtClean="0">
                <a:solidFill>
                  <a:schemeClr val="tx1"/>
                </a:solidFill>
                <a:effectLst/>
                <a:latin typeface="+mn-lt"/>
                <a:ea typeface="+mn-ea"/>
                <a:cs typeface="+mn-cs"/>
              </a:rPr>
              <a:t>https://youtu.be/PFZ6C2XhJAc </a:t>
            </a:r>
          </a:p>
          <a:p>
            <a:r>
              <a:rPr lang="en-US" sz="1200" kern="1200" dirty="0" smtClean="0">
                <a:solidFill>
                  <a:schemeClr val="tx1"/>
                </a:solidFill>
                <a:effectLst/>
                <a:latin typeface="+mn-lt"/>
                <a:ea typeface="+mn-ea"/>
                <a:cs typeface="+mn-cs"/>
              </a:rPr>
              <a:t>(1:10)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5676-F68A-45F3-9FD5-4C9EA3868D56}" type="slidenum">
              <a:rPr lang="en-US" smtClean="0"/>
              <a:pPr/>
              <a:t>57</a:t>
            </a:fld>
            <a:endParaRPr lang="en-US"/>
          </a:p>
        </p:txBody>
      </p:sp>
    </p:spTree>
    <p:extLst>
      <p:ext uri="{BB962C8B-B14F-4D97-AF65-F5344CB8AC3E}">
        <p14:creationId xmlns:p14="http://schemas.microsoft.com/office/powerpoint/2010/main" val="3778267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58</a:t>
            </a:fld>
            <a:endParaRPr lang="en-US"/>
          </a:p>
        </p:txBody>
      </p:sp>
    </p:spTree>
    <p:extLst>
      <p:ext uri="{BB962C8B-B14F-4D97-AF65-F5344CB8AC3E}">
        <p14:creationId xmlns:p14="http://schemas.microsoft.com/office/powerpoint/2010/main" val="356572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4</a:t>
            </a:fld>
            <a:endParaRPr lang="en-US"/>
          </a:p>
        </p:txBody>
      </p:sp>
    </p:spTree>
    <p:extLst>
      <p:ext uri="{BB962C8B-B14F-4D97-AF65-F5344CB8AC3E}">
        <p14:creationId xmlns:p14="http://schemas.microsoft.com/office/powerpoint/2010/main" val="1519714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59</a:t>
            </a:fld>
            <a:endParaRPr lang="en-US"/>
          </a:p>
        </p:txBody>
      </p:sp>
    </p:spTree>
    <p:extLst>
      <p:ext uri="{BB962C8B-B14F-4D97-AF65-F5344CB8AC3E}">
        <p14:creationId xmlns:p14="http://schemas.microsoft.com/office/powerpoint/2010/main" val="112493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60</a:t>
            </a:fld>
            <a:endParaRPr lang="en-US"/>
          </a:p>
        </p:txBody>
      </p:sp>
    </p:spTree>
    <p:extLst>
      <p:ext uri="{BB962C8B-B14F-4D97-AF65-F5344CB8AC3E}">
        <p14:creationId xmlns:p14="http://schemas.microsoft.com/office/powerpoint/2010/main" val="60527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62</a:t>
            </a:fld>
            <a:endParaRPr lang="en-US"/>
          </a:p>
        </p:txBody>
      </p:sp>
    </p:spTree>
    <p:extLst>
      <p:ext uri="{BB962C8B-B14F-4D97-AF65-F5344CB8AC3E}">
        <p14:creationId xmlns:p14="http://schemas.microsoft.com/office/powerpoint/2010/main" val="1273922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63</a:t>
            </a:fld>
            <a:endParaRPr lang="en-US"/>
          </a:p>
        </p:txBody>
      </p:sp>
    </p:spTree>
    <p:extLst>
      <p:ext uri="{BB962C8B-B14F-4D97-AF65-F5344CB8AC3E}">
        <p14:creationId xmlns:p14="http://schemas.microsoft.com/office/powerpoint/2010/main" val="2092049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64</a:t>
            </a:fld>
            <a:endParaRPr lang="en-US"/>
          </a:p>
        </p:txBody>
      </p:sp>
    </p:spTree>
    <p:extLst>
      <p:ext uri="{BB962C8B-B14F-4D97-AF65-F5344CB8AC3E}">
        <p14:creationId xmlns:p14="http://schemas.microsoft.com/office/powerpoint/2010/main" val="1337989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66</a:t>
            </a:fld>
            <a:endParaRPr lang="en-US"/>
          </a:p>
        </p:txBody>
      </p:sp>
    </p:spTree>
    <p:extLst>
      <p:ext uri="{BB962C8B-B14F-4D97-AF65-F5344CB8AC3E}">
        <p14:creationId xmlns:p14="http://schemas.microsoft.com/office/powerpoint/2010/main" val="3172003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67</a:t>
            </a:fld>
            <a:endParaRPr lang="en-US"/>
          </a:p>
        </p:txBody>
      </p:sp>
    </p:spTree>
    <p:extLst>
      <p:ext uri="{BB962C8B-B14F-4D97-AF65-F5344CB8AC3E}">
        <p14:creationId xmlns:p14="http://schemas.microsoft.com/office/powerpoint/2010/main" val="961594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68</a:t>
            </a:fld>
            <a:endParaRPr lang="en-US"/>
          </a:p>
        </p:txBody>
      </p:sp>
    </p:spTree>
    <p:extLst>
      <p:ext uri="{BB962C8B-B14F-4D97-AF65-F5344CB8AC3E}">
        <p14:creationId xmlns:p14="http://schemas.microsoft.com/office/powerpoint/2010/main" val="249097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70</a:t>
            </a:fld>
            <a:endParaRPr lang="en-US"/>
          </a:p>
        </p:txBody>
      </p:sp>
    </p:spTree>
    <p:extLst>
      <p:ext uri="{BB962C8B-B14F-4D97-AF65-F5344CB8AC3E}">
        <p14:creationId xmlns:p14="http://schemas.microsoft.com/office/powerpoint/2010/main" val="1712774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71</a:t>
            </a:fld>
            <a:endParaRPr lang="en-US"/>
          </a:p>
        </p:txBody>
      </p:sp>
    </p:spTree>
    <p:extLst>
      <p:ext uri="{BB962C8B-B14F-4D97-AF65-F5344CB8AC3E}">
        <p14:creationId xmlns:p14="http://schemas.microsoft.com/office/powerpoint/2010/main" val="400747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Source: https://www.nami.org/NAMI/media/NAMI-Media/Infographics/GeneralMHFacts.pdf</a:t>
            </a:r>
          </a:p>
          <a:p>
            <a:endParaRPr lang="en-US" sz="1300"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5</a:t>
            </a:fld>
            <a:endParaRPr lang="en-US"/>
          </a:p>
        </p:txBody>
      </p:sp>
    </p:spTree>
    <p:extLst>
      <p:ext uri="{BB962C8B-B14F-4D97-AF65-F5344CB8AC3E}">
        <p14:creationId xmlns:p14="http://schemas.microsoft.com/office/powerpoint/2010/main" val="3311138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73</a:t>
            </a:fld>
            <a:endParaRPr lang="en-US"/>
          </a:p>
        </p:txBody>
      </p:sp>
    </p:spTree>
    <p:extLst>
      <p:ext uri="{BB962C8B-B14F-4D97-AF65-F5344CB8AC3E}">
        <p14:creationId xmlns:p14="http://schemas.microsoft.com/office/powerpoint/2010/main" val="746456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74</a:t>
            </a:fld>
            <a:endParaRPr lang="en-US"/>
          </a:p>
        </p:txBody>
      </p:sp>
    </p:spTree>
    <p:extLst>
      <p:ext uri="{BB962C8B-B14F-4D97-AF65-F5344CB8AC3E}">
        <p14:creationId xmlns:p14="http://schemas.microsoft.com/office/powerpoint/2010/main" val="26469931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76</a:t>
            </a:fld>
            <a:endParaRPr lang="en-US"/>
          </a:p>
        </p:txBody>
      </p:sp>
    </p:spTree>
    <p:extLst>
      <p:ext uri="{BB962C8B-B14F-4D97-AF65-F5344CB8AC3E}">
        <p14:creationId xmlns:p14="http://schemas.microsoft.com/office/powerpoint/2010/main" val="429762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78</a:t>
            </a:fld>
            <a:endParaRPr lang="en-US"/>
          </a:p>
        </p:txBody>
      </p:sp>
    </p:spTree>
    <p:extLst>
      <p:ext uri="{BB962C8B-B14F-4D97-AF65-F5344CB8AC3E}">
        <p14:creationId xmlns:p14="http://schemas.microsoft.com/office/powerpoint/2010/main" val="34623058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80</a:t>
            </a:fld>
            <a:endParaRPr lang="en-US"/>
          </a:p>
        </p:txBody>
      </p:sp>
    </p:spTree>
    <p:extLst>
      <p:ext uri="{BB962C8B-B14F-4D97-AF65-F5344CB8AC3E}">
        <p14:creationId xmlns:p14="http://schemas.microsoft.com/office/powerpoint/2010/main" val="28933986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82</a:t>
            </a:fld>
            <a:endParaRPr lang="en-US"/>
          </a:p>
        </p:txBody>
      </p:sp>
    </p:spTree>
    <p:extLst>
      <p:ext uri="{BB962C8B-B14F-4D97-AF65-F5344CB8AC3E}">
        <p14:creationId xmlns:p14="http://schemas.microsoft.com/office/powerpoint/2010/main" val="2270623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84</a:t>
            </a:fld>
            <a:endParaRPr lang="en-US"/>
          </a:p>
        </p:txBody>
      </p:sp>
    </p:spTree>
    <p:extLst>
      <p:ext uri="{BB962C8B-B14F-4D97-AF65-F5344CB8AC3E}">
        <p14:creationId xmlns:p14="http://schemas.microsoft.com/office/powerpoint/2010/main" val="2138885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86</a:t>
            </a:fld>
            <a:endParaRPr lang="en-US"/>
          </a:p>
        </p:txBody>
      </p:sp>
    </p:spTree>
    <p:extLst>
      <p:ext uri="{BB962C8B-B14F-4D97-AF65-F5344CB8AC3E}">
        <p14:creationId xmlns:p14="http://schemas.microsoft.com/office/powerpoint/2010/main" val="3737319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88</a:t>
            </a:fld>
            <a:endParaRPr lang="en-US"/>
          </a:p>
        </p:txBody>
      </p:sp>
    </p:spTree>
    <p:extLst>
      <p:ext uri="{BB962C8B-B14F-4D97-AF65-F5344CB8AC3E}">
        <p14:creationId xmlns:p14="http://schemas.microsoft.com/office/powerpoint/2010/main" val="1657451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89</a:t>
            </a:fld>
            <a:endParaRPr lang="en-US"/>
          </a:p>
        </p:txBody>
      </p:sp>
    </p:spTree>
    <p:extLst>
      <p:ext uri="{BB962C8B-B14F-4D97-AF65-F5344CB8AC3E}">
        <p14:creationId xmlns:p14="http://schemas.microsoft.com/office/powerpoint/2010/main" val="350928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a:t>Media</a:t>
            </a:r>
          </a:p>
          <a:p>
            <a:r>
              <a:rPr lang="en-US" sz="1300" b="1" dirty="0"/>
              <a:t>Play Video:</a:t>
            </a:r>
            <a:r>
              <a:rPr lang="en-US" sz="1300" dirty="0"/>
              <a:t> What It’s Like to Hear “Just Get Better” (2:15)</a:t>
            </a:r>
          </a:p>
          <a:p>
            <a:r>
              <a:rPr lang="en-US" sz="1300" u="sng" dirty="0">
                <a:hlinkClick r:id="rId3"/>
              </a:rPr>
              <a:t>https://www.youtube.com/watch?v=FbOmiMXBr1E&amp;feature=youtu.be</a:t>
            </a:r>
            <a:endParaRPr lang="en-US" sz="1300" dirty="0"/>
          </a:p>
          <a:p>
            <a:r>
              <a:rPr lang="en-US" sz="1300" dirty="0"/>
              <a:t> </a:t>
            </a:r>
          </a:p>
          <a:p>
            <a:r>
              <a:rPr lang="en-US" sz="1300" b="1" dirty="0"/>
              <a:t>Alternate Presentation:</a:t>
            </a:r>
            <a:r>
              <a:rPr lang="en-US" sz="1300" dirty="0"/>
              <a:t> (if no internet connection)</a:t>
            </a:r>
          </a:p>
          <a:p>
            <a:r>
              <a:rPr lang="en-US" sz="1300" dirty="0"/>
              <a:t>Visualization: Imagine given a jar of peanut butter and an oversized spoon with a larger spoon head than will fit into the jar of peanut butter and you are asked to scoop the peanut butter out of the jar.  You can’t do it.</a:t>
            </a:r>
          </a:p>
          <a:p>
            <a:r>
              <a:rPr lang="en-US" sz="1300" dirty="0"/>
              <a:t> </a:t>
            </a:r>
          </a:p>
          <a:p>
            <a:r>
              <a:rPr lang="en-US" sz="1300" dirty="0"/>
              <a:t>Someone asks you – are you really trying?  Do you really want it even?  You’re going to give up just like that?  Don’t you think that’s selfish?</a:t>
            </a:r>
          </a:p>
          <a:p>
            <a:r>
              <a:rPr lang="en-US" sz="1300" dirty="0"/>
              <a:t> </a:t>
            </a:r>
          </a:p>
          <a:p>
            <a:r>
              <a:rPr lang="en-US" sz="1300" dirty="0"/>
              <a:t>If you were depressed and you said are you really trying?  That’s how it would feel.</a:t>
            </a:r>
          </a:p>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6</a:t>
            </a:fld>
            <a:endParaRPr lang="en-US"/>
          </a:p>
        </p:txBody>
      </p:sp>
    </p:spTree>
    <p:extLst>
      <p:ext uri="{BB962C8B-B14F-4D97-AF65-F5344CB8AC3E}">
        <p14:creationId xmlns:p14="http://schemas.microsoft.com/office/powerpoint/2010/main" val="42584875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91</a:t>
            </a:fld>
            <a:endParaRPr lang="en-US"/>
          </a:p>
        </p:txBody>
      </p:sp>
    </p:spTree>
    <p:extLst>
      <p:ext uri="{BB962C8B-B14F-4D97-AF65-F5344CB8AC3E}">
        <p14:creationId xmlns:p14="http://schemas.microsoft.com/office/powerpoint/2010/main" val="41243943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93</a:t>
            </a:fld>
            <a:endParaRPr lang="en-US"/>
          </a:p>
        </p:txBody>
      </p:sp>
    </p:spTree>
    <p:extLst>
      <p:ext uri="{BB962C8B-B14F-4D97-AF65-F5344CB8AC3E}">
        <p14:creationId xmlns:p14="http://schemas.microsoft.com/office/powerpoint/2010/main" val="8127480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95</a:t>
            </a:fld>
            <a:endParaRPr lang="en-US"/>
          </a:p>
        </p:txBody>
      </p:sp>
    </p:spTree>
    <p:extLst>
      <p:ext uri="{BB962C8B-B14F-4D97-AF65-F5344CB8AC3E}">
        <p14:creationId xmlns:p14="http://schemas.microsoft.com/office/powerpoint/2010/main" val="3220448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96</a:t>
            </a:fld>
            <a:endParaRPr lang="en-US"/>
          </a:p>
        </p:txBody>
      </p:sp>
    </p:spTree>
    <p:extLst>
      <p:ext uri="{BB962C8B-B14F-4D97-AF65-F5344CB8AC3E}">
        <p14:creationId xmlns:p14="http://schemas.microsoft.com/office/powerpoint/2010/main" val="1935705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98</a:t>
            </a:fld>
            <a:endParaRPr lang="en-US"/>
          </a:p>
        </p:txBody>
      </p:sp>
    </p:spTree>
    <p:extLst>
      <p:ext uri="{BB962C8B-B14F-4D97-AF65-F5344CB8AC3E}">
        <p14:creationId xmlns:p14="http://schemas.microsoft.com/office/powerpoint/2010/main" val="26951602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99</a:t>
            </a:fld>
            <a:endParaRPr lang="en-US"/>
          </a:p>
        </p:txBody>
      </p:sp>
    </p:spTree>
    <p:extLst>
      <p:ext uri="{BB962C8B-B14F-4D97-AF65-F5344CB8AC3E}">
        <p14:creationId xmlns:p14="http://schemas.microsoft.com/office/powerpoint/2010/main" val="31118173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101</a:t>
            </a:fld>
            <a:endParaRPr lang="en-US"/>
          </a:p>
        </p:txBody>
      </p:sp>
    </p:spTree>
    <p:extLst>
      <p:ext uri="{BB962C8B-B14F-4D97-AF65-F5344CB8AC3E}">
        <p14:creationId xmlns:p14="http://schemas.microsoft.com/office/powerpoint/2010/main" val="13966982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pPr/>
              <a:t>102</a:t>
            </a:fld>
            <a:endParaRPr lang="en-US"/>
          </a:p>
        </p:txBody>
      </p:sp>
    </p:spTree>
    <p:extLst>
      <p:ext uri="{BB962C8B-B14F-4D97-AF65-F5344CB8AC3E}">
        <p14:creationId xmlns:p14="http://schemas.microsoft.com/office/powerpoint/2010/main" val="958497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pPr/>
              <a:t>103</a:t>
            </a:fld>
            <a:endParaRPr lang="en-US"/>
          </a:p>
        </p:txBody>
      </p:sp>
    </p:spTree>
    <p:extLst>
      <p:ext uri="{BB962C8B-B14F-4D97-AF65-F5344CB8AC3E}">
        <p14:creationId xmlns:p14="http://schemas.microsoft.com/office/powerpoint/2010/main" val="5106827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i="1"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104</a:t>
            </a:fld>
            <a:endParaRPr lang="en-US"/>
          </a:p>
        </p:txBody>
      </p:sp>
    </p:spTree>
    <p:extLst>
      <p:ext uri="{BB962C8B-B14F-4D97-AF65-F5344CB8AC3E}">
        <p14:creationId xmlns:p14="http://schemas.microsoft.com/office/powerpoint/2010/main" val="193725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pPr/>
              <a:t>8</a:t>
            </a:fld>
            <a:endParaRPr lang="en-US"/>
          </a:p>
        </p:txBody>
      </p:sp>
    </p:spTree>
    <p:extLst>
      <p:ext uri="{BB962C8B-B14F-4D97-AF65-F5344CB8AC3E}">
        <p14:creationId xmlns:p14="http://schemas.microsoft.com/office/powerpoint/2010/main" val="11049782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105</a:t>
            </a:fld>
            <a:endParaRPr lang="en-US"/>
          </a:p>
        </p:txBody>
      </p:sp>
    </p:spTree>
    <p:extLst>
      <p:ext uri="{BB962C8B-B14F-4D97-AF65-F5344CB8AC3E}">
        <p14:creationId xmlns:p14="http://schemas.microsoft.com/office/powerpoint/2010/main" val="34490396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i="1"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106</a:t>
            </a:fld>
            <a:endParaRPr lang="en-US"/>
          </a:p>
        </p:txBody>
      </p:sp>
    </p:spTree>
    <p:extLst>
      <p:ext uri="{BB962C8B-B14F-4D97-AF65-F5344CB8AC3E}">
        <p14:creationId xmlns:p14="http://schemas.microsoft.com/office/powerpoint/2010/main" val="30124375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107</a:t>
            </a:fld>
            <a:endParaRPr lang="en-US"/>
          </a:p>
        </p:txBody>
      </p:sp>
    </p:spTree>
    <p:extLst>
      <p:ext uri="{BB962C8B-B14F-4D97-AF65-F5344CB8AC3E}">
        <p14:creationId xmlns:p14="http://schemas.microsoft.com/office/powerpoint/2010/main" val="32917676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108</a:t>
            </a:fld>
            <a:endParaRPr lang="en-US"/>
          </a:p>
        </p:txBody>
      </p:sp>
    </p:spTree>
    <p:extLst>
      <p:ext uri="{BB962C8B-B14F-4D97-AF65-F5344CB8AC3E}">
        <p14:creationId xmlns:p14="http://schemas.microsoft.com/office/powerpoint/2010/main" val="6216132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109</a:t>
            </a:fld>
            <a:endParaRPr lang="en-US"/>
          </a:p>
        </p:txBody>
      </p:sp>
    </p:spTree>
    <p:extLst>
      <p:ext uri="{BB962C8B-B14F-4D97-AF65-F5344CB8AC3E}">
        <p14:creationId xmlns:p14="http://schemas.microsoft.com/office/powerpoint/2010/main" val="29459559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110</a:t>
            </a:fld>
            <a:endParaRPr lang="en-US"/>
          </a:p>
        </p:txBody>
      </p:sp>
    </p:spTree>
    <p:extLst>
      <p:ext uri="{BB962C8B-B14F-4D97-AF65-F5344CB8AC3E}">
        <p14:creationId xmlns:p14="http://schemas.microsoft.com/office/powerpoint/2010/main" val="41627709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112</a:t>
            </a:fld>
            <a:endParaRPr lang="en-US"/>
          </a:p>
        </p:txBody>
      </p:sp>
    </p:spTree>
    <p:extLst>
      <p:ext uri="{BB962C8B-B14F-4D97-AF65-F5344CB8AC3E}">
        <p14:creationId xmlns:p14="http://schemas.microsoft.com/office/powerpoint/2010/main" val="40328185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113</a:t>
            </a:fld>
            <a:endParaRPr lang="en-US"/>
          </a:p>
        </p:txBody>
      </p:sp>
    </p:spTree>
    <p:extLst>
      <p:ext uri="{BB962C8B-B14F-4D97-AF65-F5344CB8AC3E}">
        <p14:creationId xmlns:p14="http://schemas.microsoft.com/office/powerpoint/2010/main" val="7358918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115</a:t>
            </a:fld>
            <a:endParaRPr lang="en-US"/>
          </a:p>
        </p:txBody>
      </p:sp>
    </p:spTree>
    <p:extLst>
      <p:ext uri="{BB962C8B-B14F-4D97-AF65-F5344CB8AC3E}">
        <p14:creationId xmlns:p14="http://schemas.microsoft.com/office/powerpoint/2010/main" val="41035273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117</a:t>
            </a:fld>
            <a:endParaRPr lang="en-US"/>
          </a:p>
        </p:txBody>
      </p:sp>
    </p:spTree>
    <p:extLst>
      <p:ext uri="{BB962C8B-B14F-4D97-AF65-F5344CB8AC3E}">
        <p14:creationId xmlns:p14="http://schemas.microsoft.com/office/powerpoint/2010/main" val="235587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5 ways to reduce mental health stigma</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https://www.youtube.com/watch?v=5MG_HDNqZA0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(4:01)</a:t>
            </a:r>
          </a:p>
          <a:p>
            <a:r>
              <a:rPr lang="en-US" sz="1200" kern="1200" dirty="0" err="1" smtClean="0">
                <a:solidFill>
                  <a:schemeClr val="tx1"/>
                </a:solidFill>
                <a:effectLst/>
                <a:latin typeface="+mn-lt"/>
                <a:ea typeface="+mn-ea"/>
                <a:cs typeface="+mn-cs"/>
              </a:rPr>
              <a:t>AsapTHOUGHT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Learn to stop perpetuating mental health stigma.</a:t>
            </a:r>
          </a:p>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pPr/>
              <a:t>9</a:t>
            </a:fld>
            <a:endParaRPr lang="en-US"/>
          </a:p>
        </p:txBody>
      </p:sp>
    </p:spTree>
    <p:extLst>
      <p:ext uri="{BB962C8B-B14F-4D97-AF65-F5344CB8AC3E}">
        <p14:creationId xmlns:p14="http://schemas.microsoft.com/office/powerpoint/2010/main" val="10592820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https://youtu.be/PXZ-2u7wI7Q</a:t>
            </a:r>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119</a:t>
            </a:fld>
            <a:endParaRPr lang="en-US"/>
          </a:p>
        </p:txBody>
      </p:sp>
    </p:spTree>
    <p:extLst>
      <p:ext uri="{BB962C8B-B14F-4D97-AF65-F5344CB8AC3E}">
        <p14:creationId xmlns:p14="http://schemas.microsoft.com/office/powerpoint/2010/main" val="41599026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5676-F68A-45F3-9FD5-4C9EA3868D56}" type="slidenum">
              <a:rPr lang="en-US" smtClean="0"/>
              <a:pPr/>
              <a:t>121</a:t>
            </a:fld>
            <a:endParaRPr lang="en-US"/>
          </a:p>
        </p:txBody>
      </p:sp>
    </p:spTree>
    <p:extLst>
      <p:ext uri="{BB962C8B-B14F-4D97-AF65-F5344CB8AC3E}">
        <p14:creationId xmlns:p14="http://schemas.microsoft.com/office/powerpoint/2010/main" val="42566504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5676-F68A-45F3-9FD5-4C9EA3868D56}" type="slidenum">
              <a:rPr lang="en-US" smtClean="0"/>
              <a:pPr/>
              <a:t>123</a:t>
            </a:fld>
            <a:endParaRPr lang="en-US"/>
          </a:p>
        </p:txBody>
      </p:sp>
    </p:spTree>
    <p:extLst>
      <p:ext uri="{BB962C8B-B14F-4D97-AF65-F5344CB8AC3E}">
        <p14:creationId xmlns:p14="http://schemas.microsoft.com/office/powerpoint/2010/main" val="2444717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C725676-F68A-45F3-9FD5-4C9EA3868D56}" type="slidenum">
              <a:rPr lang="en-US" smtClean="0"/>
              <a:pPr/>
              <a:t>11</a:t>
            </a:fld>
            <a:endParaRPr lang="en-US"/>
          </a:p>
        </p:txBody>
      </p:sp>
    </p:spTree>
    <p:extLst>
      <p:ext uri="{BB962C8B-B14F-4D97-AF65-F5344CB8AC3E}">
        <p14:creationId xmlns:p14="http://schemas.microsoft.com/office/powerpoint/2010/main" val="412285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solidFill>
                  <a:schemeClr val="accent5"/>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27" name="Picture 3" descr="C:\Users\regenal\AppData\Local\Microsoft\Windows\Temporary Internet Files\Content.IE5\LM43IQH5\2n6xe7r[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0700" y="5409600"/>
            <a:ext cx="762600" cy="76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2515200" y="5511800"/>
            <a:ext cx="3548985" cy="523220"/>
          </a:xfrm>
          <a:prstGeom prst="rect">
            <a:avLst/>
          </a:prstGeom>
          <a:noFill/>
        </p:spPr>
        <p:txBody>
          <a:bodyPr wrap="none" rtlCol="0">
            <a:spAutoFit/>
          </a:bodyPr>
          <a:lstStyle/>
          <a:p>
            <a:r>
              <a:rPr lang="en-US" sz="2800" b="1" dirty="0" smtClean="0">
                <a:solidFill>
                  <a:schemeClr val="bg1"/>
                </a:solidFill>
              </a:rPr>
              <a:t>Check</a:t>
            </a:r>
            <a:r>
              <a:rPr lang="en-US" sz="2800" b="1" baseline="0" dirty="0" smtClean="0">
                <a:solidFill>
                  <a:schemeClr val="bg1"/>
                </a:solidFill>
              </a:rPr>
              <a:t> your knowledge</a:t>
            </a:r>
            <a:endParaRPr lang="en-US" sz="2800" b="1" dirty="0">
              <a:solidFill>
                <a:schemeClr val="bg1"/>
              </a:solidFill>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2600" y="812467"/>
            <a:ext cx="5562600" cy="371223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563562"/>
          </a:xfrm>
          <a:solidFill>
            <a:schemeClr val="bg1">
              <a:alpha val="75000"/>
            </a:schemeClr>
          </a:solidFill>
        </p:spPr>
        <p:txBody>
          <a:bodyPr>
            <a:normAutofit/>
          </a:bodyPr>
          <a:lstStyle>
            <a:lvl1pPr algn="r">
              <a:defRPr sz="3600" b="1">
                <a:solidFill>
                  <a:schemeClr val="accent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3246438"/>
            <a:ext cx="8229600" cy="563562"/>
          </a:xfrm>
          <a:solidFill>
            <a:schemeClr val="bg1">
              <a:alpha val="75000"/>
            </a:schemeClr>
          </a:solidFill>
        </p:spPr>
        <p:txBody>
          <a:bodyPr>
            <a:normAutofit/>
          </a:bodyPr>
          <a:lstStyle>
            <a:lvl1pPr algn="l">
              <a:defRPr sz="3600" b="1">
                <a:solidFill>
                  <a:schemeClr val="accent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3810000"/>
            <a:ext cx="8229600" cy="2316163"/>
          </a:xfrm>
        </p:spPr>
        <p:txBody>
          <a:bodyPr>
            <a:normAutofit/>
          </a:bodyPr>
          <a:lstStyle>
            <a:lvl1pPr marL="0" indent="0">
              <a:buNone/>
              <a:defRPr sz="2000"/>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Picture Placeholder 7"/>
          <p:cNvSpPr>
            <a:spLocks noGrp="1"/>
          </p:cNvSpPr>
          <p:nvPr>
            <p:ph type="pic" sz="quarter" idx="13"/>
          </p:nvPr>
        </p:nvSpPr>
        <p:spPr>
          <a:xfrm>
            <a:off x="457200" y="76200"/>
            <a:ext cx="8229600" cy="3124200"/>
          </a:xfrm>
        </p:spPr>
        <p:txBody>
          <a:bodyPr/>
          <a:lstStyle/>
          <a:p>
            <a:endParaRPr lang="en-US"/>
          </a:p>
        </p:txBody>
      </p:sp>
    </p:spTree>
    <p:extLst>
      <p:ext uri="{BB962C8B-B14F-4D97-AF65-F5344CB8AC3E}">
        <p14:creationId xmlns:p14="http://schemas.microsoft.com/office/powerpoint/2010/main" val="31049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tivity/Applic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066800"/>
            <a:ext cx="8229600" cy="5059363"/>
          </a:xfrm>
          <a:solidFill>
            <a:schemeClr val="accent6">
              <a:lumMod val="20000"/>
              <a:lumOff val="80000"/>
            </a:schemeClr>
          </a:solidFill>
          <a:ln w="57150">
            <a:noFill/>
          </a:ln>
        </p:spPr>
        <p:txBody>
          <a:bodyPr>
            <a:normAutofit/>
          </a:bodyPr>
          <a:lstStyle>
            <a:lvl1pPr marL="0" indent="0">
              <a:buNone/>
              <a:defRPr sz="2800" i="0"/>
            </a:lvl1pPr>
          </a:lstStyle>
          <a:p>
            <a:pPr lvl="0"/>
            <a:r>
              <a:rPr lang="en-US" dirty="0" smtClean="0"/>
              <a:t>Click to add activity/scenario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Box 7"/>
          <p:cNvSpPr txBox="1"/>
          <p:nvPr userDrawn="1"/>
        </p:nvSpPr>
        <p:spPr>
          <a:xfrm>
            <a:off x="914400" y="304800"/>
            <a:ext cx="8001000" cy="646331"/>
          </a:xfrm>
          <a:prstGeom prst="rect">
            <a:avLst/>
          </a:prstGeom>
          <a:noFill/>
        </p:spPr>
        <p:txBody>
          <a:bodyPr wrap="square" rtlCol="0">
            <a:spAutoFit/>
          </a:bodyPr>
          <a:lstStyle/>
          <a:p>
            <a:pPr algn="r"/>
            <a:r>
              <a:rPr lang="en-US" sz="3600" b="1" dirty="0" smtClean="0">
                <a:solidFill>
                  <a:schemeClr val="accent5">
                    <a:lumMod val="75000"/>
                  </a:schemeClr>
                </a:solidFill>
                <a:latin typeface="+mj-lt"/>
              </a:rPr>
              <a:t>Activity</a:t>
            </a:r>
            <a:endParaRPr lang="en-US" sz="3600" b="1" dirty="0">
              <a:solidFill>
                <a:schemeClr val="accent5">
                  <a:lumMod val="75000"/>
                </a:schemeClr>
              </a:solidFill>
              <a:latin typeface="+mj-lt"/>
            </a:endParaRPr>
          </a:p>
        </p:txBody>
      </p:sp>
    </p:spTree>
    <p:extLst>
      <p:ext uri="{BB962C8B-B14F-4D97-AF65-F5344CB8AC3E}">
        <p14:creationId xmlns:p14="http://schemas.microsoft.com/office/powerpoint/2010/main" val="102216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b="1">
                <a:solidFill>
                  <a:srgbClr val="4BACC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19400"/>
            <a:ext cx="8305800" cy="1470025"/>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457200" y="1447800"/>
            <a:ext cx="8305800" cy="44958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97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0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youtu.be/PXZ-2u7wI7Q"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youtu.be/ezI2W32yNg8"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youtu.be/3BW10FmlsXg"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youtu.be/yL9UJVtgPZY"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e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youtu.be/-4j7o2YY05s" TargetMode="External"/><Relationship Id="rId4" Type="http://schemas.openxmlformats.org/officeDocument/2006/relationships/diagramData" Target="../diagrams/data1.xml"/><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jpeg"/><Relationship Id="rId7" Type="http://schemas.openxmlformats.org/officeDocument/2006/relationships/diagramColors" Target="../diagrams/colors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youtu.be/PFZ6C2XhJAc" TargetMode="Externa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youtu.be/FbOmiMXBr1E"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youtu.be/5MG_HDNqZA0" TargetMode="Externa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267200"/>
            <a:ext cx="7772400" cy="762000"/>
          </a:xfrm>
          <a:solidFill>
            <a:schemeClr val="tx1">
              <a:alpha val="50000"/>
            </a:schemeClr>
          </a:solidFill>
        </p:spPr>
        <p:txBody>
          <a:bodyPr/>
          <a:lstStyle/>
          <a:p>
            <a:pPr algn="l"/>
            <a:r>
              <a:rPr lang="en-US" dirty="0" smtClean="0">
                <a:solidFill>
                  <a:schemeClr val="bg1"/>
                </a:solidFill>
              </a:rPr>
              <a:t>Mental Health, Level 1</a:t>
            </a:r>
            <a:endParaRPr lang="en-US" dirty="0">
              <a:solidFill>
                <a:schemeClr val="bg1"/>
              </a:solidFill>
            </a:endParaRPr>
          </a:p>
        </p:txBody>
      </p:sp>
      <p:sp>
        <p:nvSpPr>
          <p:cNvPr id="3" name="Subtitle 2"/>
          <p:cNvSpPr>
            <a:spLocks noGrp="1"/>
          </p:cNvSpPr>
          <p:nvPr>
            <p:ph type="subTitle" idx="1"/>
          </p:nvPr>
        </p:nvSpPr>
        <p:spPr>
          <a:xfrm>
            <a:off x="0" y="5029200"/>
            <a:ext cx="7772400" cy="533400"/>
          </a:xfrm>
          <a:solidFill>
            <a:schemeClr val="bg1">
              <a:alpha val="85000"/>
            </a:schemeClr>
          </a:solidFill>
        </p:spPr>
        <p:txBody>
          <a:bodyPr>
            <a:normAutofit lnSpcReduction="10000"/>
          </a:bodyPr>
          <a:lstStyle/>
          <a:p>
            <a:pPr algn="l"/>
            <a:r>
              <a:rPr lang="en-US" dirty="0" smtClean="0">
                <a:solidFill>
                  <a:schemeClr val="tx1"/>
                </a:solidFill>
              </a:rPr>
              <a:t>Capable Caregiving for Mental Wellness</a:t>
            </a:r>
            <a:endParaRPr lang="en-US" dirty="0">
              <a:solidFill>
                <a:schemeClr val="tx1"/>
              </a:solidFill>
            </a:endParaRPr>
          </a:p>
        </p:txBody>
      </p:sp>
      <p:sp>
        <p:nvSpPr>
          <p:cNvPr id="4" name="Oval 3"/>
          <p:cNvSpPr/>
          <p:nvPr/>
        </p:nvSpPr>
        <p:spPr>
          <a:xfrm>
            <a:off x="6753113" y="4457700"/>
            <a:ext cx="2362200" cy="2209800"/>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Before class, answer the questions in your book on page 3.</a:t>
            </a:r>
            <a:endParaRPr lang="en-US" b="1" dirty="0">
              <a:solidFill>
                <a:schemeClr val="tx1"/>
              </a:solidFill>
            </a:endParaRPr>
          </a:p>
        </p:txBody>
      </p:sp>
    </p:spTree>
    <p:extLst>
      <p:ext uri="{BB962C8B-B14F-4D97-AF65-F5344CB8AC3E}">
        <p14:creationId xmlns:p14="http://schemas.microsoft.com/office/powerpoint/2010/main" val="3324961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You just learned about a man who will soon be in your care named Sherwood </a:t>
            </a:r>
            <a:r>
              <a:rPr lang="en-US" dirty="0" err="1"/>
              <a:t>Wycoff</a:t>
            </a:r>
            <a:r>
              <a:rPr lang="en-US" dirty="0"/>
              <a:t>.  He is a 76-year-old man with schizophrenia.  You have no other information yet on Sherwood, but you have heard that schizophrenia makes people dangerous, violent and unpredictable.  What can you do to separate yourself from this stigma so that you can provide the best care possible for Sherwood?</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7735534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Think about a time when your own behaviors were negative and how you felt at that time.  Consider how others reacted or responded to your behaviors.  Were there responses that made you feel better?  Were there reactions that made you feel worse?</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75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3868068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Exploring Behaviors</a:t>
            </a:r>
            <a:endParaRPr lang="en-US" dirty="0"/>
          </a:p>
        </p:txBody>
      </p:sp>
      <p:sp>
        <p:nvSpPr>
          <p:cNvPr id="6" name="TextBox 5"/>
          <p:cNvSpPr txBox="1"/>
          <p:nvPr/>
        </p:nvSpPr>
        <p:spPr>
          <a:xfrm>
            <a:off x="152400" y="1447800"/>
            <a:ext cx="3429000" cy="4031873"/>
          </a:xfrm>
          <a:prstGeom prst="rect">
            <a:avLst/>
          </a:prstGeom>
          <a:solidFill>
            <a:srgbClr val="FFFFFF">
              <a:alpha val="50196"/>
            </a:srgbClr>
          </a:solidFill>
        </p:spPr>
        <p:txBody>
          <a:bodyPr wrap="square" rtlCol="0">
            <a:spAutoFit/>
          </a:bodyPr>
          <a:lstStyle/>
          <a:p>
            <a:r>
              <a:rPr lang="en-US" sz="3200" dirty="0">
                <a:latin typeface="Arial Black" panose="020B0A04020102020204" pitchFamily="34" charset="0"/>
              </a:rPr>
              <a:t>Individuals with mental illness use behaviors to communicate a personal need, feelings and emotions. </a:t>
            </a: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75</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6369831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4" name="Content Placeholder 3"/>
          <p:cNvGraphicFramePr>
            <a:graphicFrameLocks noGrp="1"/>
          </p:cNvGraphicFramePr>
          <p:nvPr>
            <p:ph idx="1"/>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1066800" y="1828800"/>
            <a:ext cx="1219200" cy="1219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t>1</a:t>
            </a:r>
            <a:endParaRPr lang="en-US" sz="4000" b="1" dirty="0"/>
          </a:p>
        </p:txBody>
      </p:sp>
      <p:sp>
        <p:nvSpPr>
          <p:cNvPr id="6" name="Oval 5"/>
          <p:cNvSpPr/>
          <p:nvPr/>
        </p:nvSpPr>
        <p:spPr>
          <a:xfrm>
            <a:off x="3962400" y="1828800"/>
            <a:ext cx="1219200" cy="121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t>2</a:t>
            </a:r>
            <a:endParaRPr lang="en-US" sz="4000" b="1" dirty="0"/>
          </a:p>
        </p:txBody>
      </p:sp>
      <p:sp>
        <p:nvSpPr>
          <p:cNvPr id="7" name="Oval 6"/>
          <p:cNvSpPr/>
          <p:nvPr/>
        </p:nvSpPr>
        <p:spPr>
          <a:xfrm>
            <a:off x="6781800" y="1828800"/>
            <a:ext cx="1219200" cy="1219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smtClean="0"/>
              <a:t>3</a:t>
            </a:r>
            <a:endParaRPr lang="en-US" sz="4000" b="1" dirty="0"/>
          </a:p>
        </p:txBody>
      </p:sp>
      <p:sp>
        <p:nvSpPr>
          <p:cNvPr id="11" name="Rounded Rectangle 10"/>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75</a:t>
            </a:r>
            <a:endParaRPr lang="en-US" dirty="0"/>
          </a:p>
        </p:txBody>
      </p:sp>
      <p:sp>
        <p:nvSpPr>
          <p:cNvPr id="12" name="Oval 11"/>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80778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noGrp="1"/>
          </p:cNvGraphicFramePr>
          <p:nvPr>
            <p:ph idx="1"/>
            <p:extLst/>
          </p:nvPr>
        </p:nvGraphicFramePr>
        <p:xfrm>
          <a:off x="4572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904875" y="762000"/>
            <a:ext cx="1219200" cy="1219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t>1</a:t>
            </a:r>
            <a:endParaRPr lang="en-US" sz="4000" b="1" dirty="0"/>
          </a:p>
        </p:txBody>
      </p:sp>
      <p:sp>
        <p:nvSpPr>
          <p:cNvPr id="10" name="Rounded Rectangle 9"/>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75</a:t>
            </a:r>
            <a:endParaRPr lang="en-US" dirty="0"/>
          </a:p>
        </p:txBody>
      </p:sp>
      <p:sp>
        <p:nvSpPr>
          <p:cNvPr id="11" name="Oval 10"/>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820998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704362439"/>
              </p:ext>
            </p:extLst>
          </p:nvPr>
        </p:nvGraphicFramePr>
        <p:xfrm>
          <a:off x="4572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904875" y="762000"/>
            <a:ext cx="1219200" cy="1219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t>1</a:t>
            </a:r>
            <a:endParaRPr lang="en-US" sz="4000" b="1" dirty="0"/>
          </a:p>
        </p:txBody>
      </p:sp>
      <p:sp>
        <p:nvSpPr>
          <p:cNvPr id="10" name="Rounded Rectangle 9"/>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76</a:t>
            </a:r>
            <a:endParaRPr lang="en-US" dirty="0"/>
          </a:p>
        </p:txBody>
      </p:sp>
      <p:sp>
        <p:nvSpPr>
          <p:cNvPr id="11" name="Oval 10"/>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8984955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p:cNvGraphicFramePr>
          <p:nvPr>
            <p:extLst/>
          </p:nvPr>
        </p:nvGraphicFramePr>
        <p:xfrm>
          <a:off x="4572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3886200" y="762000"/>
            <a:ext cx="1219200" cy="121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t>2</a:t>
            </a:r>
            <a:endParaRPr lang="en-US" sz="4000" b="1" dirty="0"/>
          </a:p>
        </p:txBody>
      </p:sp>
      <p:sp>
        <p:nvSpPr>
          <p:cNvPr id="9" name="Rounded Rectangle 8"/>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76-77</a:t>
            </a:r>
            <a:endParaRPr lang="en-US" dirty="0"/>
          </a:p>
        </p:txBody>
      </p:sp>
      <p:sp>
        <p:nvSpPr>
          <p:cNvPr id="11" name="Oval 10"/>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0203992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507953720"/>
              </p:ext>
            </p:extLst>
          </p:nvPr>
        </p:nvGraphicFramePr>
        <p:xfrm>
          <a:off x="4572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3886200" y="762000"/>
            <a:ext cx="1219200" cy="121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t>2</a:t>
            </a:r>
            <a:endParaRPr lang="en-US" sz="4000" b="1" dirty="0"/>
          </a:p>
        </p:txBody>
      </p:sp>
      <p:sp>
        <p:nvSpPr>
          <p:cNvPr id="9" name="Rounded Rectangle 8"/>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77</a:t>
            </a:r>
            <a:endParaRPr lang="en-US" dirty="0"/>
          </a:p>
        </p:txBody>
      </p:sp>
      <p:sp>
        <p:nvSpPr>
          <p:cNvPr id="11" name="Oval 10"/>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1164324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p:cNvGraphicFramePr>
          <p:nvPr>
            <p:extLst/>
          </p:nvPr>
        </p:nvGraphicFramePr>
        <p:xfrm>
          <a:off x="457200" y="762000"/>
          <a:ext cx="8229600"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6934200" y="762000"/>
            <a:ext cx="1219200" cy="1219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smtClean="0"/>
              <a:t>3</a:t>
            </a:r>
            <a:endParaRPr lang="en-US" sz="4000" b="1" dirty="0"/>
          </a:p>
        </p:txBody>
      </p:sp>
      <p:sp>
        <p:nvSpPr>
          <p:cNvPr id="9" name="Rounded Rectangle 8"/>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77-80</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990423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Approaching Behaviors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491459968"/>
              </p:ext>
            </p:extLst>
          </p:nvPr>
        </p:nvGraphicFramePr>
        <p:xfrm>
          <a:off x="457200" y="762000"/>
          <a:ext cx="8229600"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6934200" y="762000"/>
            <a:ext cx="1219200" cy="1219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smtClean="0"/>
              <a:t>3</a:t>
            </a:r>
            <a:endParaRPr lang="en-US" sz="4000" b="1"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80</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30763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8</a:t>
            </a:r>
            <a:endParaRPr lang="en-US" dirty="0"/>
          </a:p>
        </p:txBody>
      </p:sp>
      <p:sp>
        <p:nvSpPr>
          <p:cNvPr id="5" name="Picture Placeholder 4"/>
          <p:cNvSpPr>
            <a:spLocks noGrp="1"/>
          </p:cNvSpPr>
          <p:nvPr>
            <p:ph type="pic" idx="1"/>
          </p:nvPr>
        </p:nvSpPr>
        <p:spPr/>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82</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55373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Myths and Facts</a:t>
            </a:r>
            <a:endParaRPr lang="en-US"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
        <p:nvSpPr>
          <p:cNvPr id="12" name="TextBox 11"/>
          <p:cNvSpPr txBox="1"/>
          <p:nvPr/>
        </p:nvSpPr>
        <p:spPr>
          <a:xfrm>
            <a:off x="304800" y="1976497"/>
            <a:ext cx="2864708" cy="2062103"/>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Mental illness is a medical condition.</a:t>
            </a:r>
            <a:endParaRPr lang="en-US" sz="3200" dirty="0">
              <a:latin typeface="Arial Black" panose="020B0A04020102020204" pitchFamily="34" charset="0"/>
            </a:endParaRPr>
          </a:p>
        </p:txBody>
      </p:sp>
    </p:spTree>
    <p:extLst>
      <p:ext uri="{BB962C8B-B14F-4D97-AF65-F5344CB8AC3E}">
        <p14:creationId xmlns:p14="http://schemas.microsoft.com/office/powerpoint/2010/main" val="30955419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9: Crisis Management</a:t>
            </a:r>
            <a:endParaRPr lang="en-US" dirty="0"/>
          </a:p>
        </p:txBody>
      </p:sp>
      <p:sp>
        <p:nvSpPr>
          <p:cNvPr id="3" name="Text Placeholder 2"/>
          <p:cNvSpPr>
            <a:spLocks noGrp="1"/>
          </p:cNvSpPr>
          <p:nvPr>
            <p:ph type="body" idx="1"/>
          </p:nvPr>
        </p:nvSpPr>
        <p:spPr/>
        <p:txBody>
          <a:bodyPr/>
          <a:lstStyle/>
          <a:p>
            <a:r>
              <a:rPr lang="en-US" dirty="0" smtClean="0"/>
              <a:t>The caregiver will identify potential stressors to prevent crisis and demonstrate steps for de-escalation.</a:t>
            </a: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83</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427199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Consider what you know about trauma informed care, behaviors and communication so far.  How do you think it influences crisis management?</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83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2046210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Crisis</a:t>
            </a:r>
            <a:endParaRPr lang="en-US" dirty="0"/>
          </a:p>
        </p:txBody>
      </p:sp>
      <p:sp>
        <p:nvSpPr>
          <p:cNvPr id="6" name="TextBox 5"/>
          <p:cNvSpPr txBox="1"/>
          <p:nvPr/>
        </p:nvSpPr>
        <p:spPr>
          <a:xfrm>
            <a:off x="0" y="3810000"/>
            <a:ext cx="8763000" cy="156966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Extreme emotional disturbance or behavioral distress, considering harm to self or others…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83</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0911405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Averting Crisis</a:t>
            </a:r>
            <a:endParaRPr lang="en-US" dirty="0"/>
          </a:p>
        </p:txBody>
      </p:sp>
      <p:sp>
        <p:nvSpPr>
          <p:cNvPr id="6" name="TextBox 5"/>
          <p:cNvSpPr txBox="1"/>
          <p:nvPr/>
        </p:nvSpPr>
        <p:spPr>
          <a:xfrm>
            <a:off x="-18536" y="1219200"/>
            <a:ext cx="7638536" cy="1077218"/>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There are usually early warning signs that signal problems.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84</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5369509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Kip Lehmann, an 85-year-old man with borderline personality disorder experiences wide mood swings and shows instability and insecurity.  He has chronic feelings of boredom and emptiness.  When he feels stressed, he often becomes angry and impulsive.  Occasionally, Kip has self-harming behaviors.</a:t>
            </a:r>
          </a:p>
          <a:p>
            <a:r>
              <a:rPr lang="en-US" dirty="0"/>
              <a:t>Discuss any warning signs that you might watch for to avert a crisis.</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84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0056125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676400" y="1172198"/>
            <a:ext cx="7308507" cy="5076202"/>
          </a:xfrm>
          <a:prstGeom prst="rect">
            <a:avLst/>
          </a:prstGeom>
        </p:spPr>
      </p:pic>
      <p:sp>
        <p:nvSpPr>
          <p:cNvPr id="4" name="Title 3"/>
          <p:cNvSpPr>
            <a:spLocks noGrp="1"/>
          </p:cNvSpPr>
          <p:nvPr>
            <p:ph type="title"/>
          </p:nvPr>
        </p:nvSpPr>
        <p:spPr/>
        <p:txBody>
          <a:bodyPr>
            <a:normAutofit fontScale="90000"/>
          </a:bodyPr>
          <a:lstStyle/>
          <a:p>
            <a:r>
              <a:rPr lang="en-US" dirty="0" smtClean="0"/>
              <a:t>Decompensation</a:t>
            </a:r>
            <a:endParaRPr lang="en-US" dirty="0"/>
          </a:p>
        </p:txBody>
      </p:sp>
      <p:sp>
        <p:nvSpPr>
          <p:cNvPr id="6" name="TextBox 5"/>
          <p:cNvSpPr txBox="1"/>
          <p:nvPr/>
        </p:nvSpPr>
        <p:spPr>
          <a:xfrm>
            <a:off x="238897" y="2667000"/>
            <a:ext cx="4767649" cy="3539430"/>
          </a:xfrm>
          <a:prstGeom prst="rect">
            <a:avLst/>
          </a:prstGeom>
          <a:solidFill>
            <a:srgbClr val="FFFFFF">
              <a:alpha val="50196"/>
            </a:srgbClr>
          </a:solidFill>
        </p:spPr>
        <p:txBody>
          <a:bodyPr wrap="square" rtlCol="0">
            <a:spAutoFit/>
          </a:bodyPr>
          <a:lstStyle/>
          <a:p>
            <a:r>
              <a:rPr lang="en-US" sz="3200" dirty="0">
                <a:latin typeface="Arial Black" panose="020B0A04020102020204" pitchFamily="34" charset="0"/>
              </a:rPr>
              <a:t>Early identification that the person is decompensating is vitally important to get the person appropriate treatment.  </a:t>
            </a:r>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84</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0679881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Eula Griffiths, age 57, has post-traumatic stress disorder (PTSD) and has a history of self-harm and substance abuse.  Over the last year, she has been managing her PTSD with a combination of medication and her service dog that has been soothing for her.  Eula moved into a new care setting six months ago and there have been many recent changes in caregivers.  She has become withdrawn and her symptoms of PTSD are increasing with more flashbacks, bad dreams and outbursts of anger.  What are some ways you can help Eula?</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85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913476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62000" y="1021878"/>
            <a:ext cx="8381999" cy="5295669"/>
          </a:xfrm>
          <a:prstGeom prst="rect">
            <a:avLst/>
          </a:prstGeom>
        </p:spPr>
      </p:pic>
      <p:sp>
        <p:nvSpPr>
          <p:cNvPr id="4" name="Title 3"/>
          <p:cNvSpPr>
            <a:spLocks noGrp="1"/>
          </p:cNvSpPr>
          <p:nvPr>
            <p:ph type="title"/>
          </p:nvPr>
        </p:nvSpPr>
        <p:spPr/>
        <p:txBody>
          <a:bodyPr>
            <a:normAutofit fontScale="90000"/>
          </a:bodyPr>
          <a:lstStyle/>
          <a:p>
            <a:r>
              <a:rPr lang="en-US" dirty="0" smtClean="0"/>
              <a:t>Relapse</a:t>
            </a:r>
            <a:endParaRPr lang="en-US" dirty="0"/>
          </a:p>
        </p:txBody>
      </p:sp>
      <p:sp>
        <p:nvSpPr>
          <p:cNvPr id="6" name="TextBox 5"/>
          <p:cNvSpPr txBox="1"/>
          <p:nvPr/>
        </p:nvSpPr>
        <p:spPr>
          <a:xfrm>
            <a:off x="401594" y="3352800"/>
            <a:ext cx="4800600" cy="2554545"/>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Prepare </a:t>
            </a:r>
            <a:r>
              <a:rPr lang="en-US" sz="3200" dirty="0">
                <a:latin typeface="Arial Black" panose="020B0A04020102020204" pitchFamily="34" charset="0"/>
              </a:rPr>
              <a:t>ahead of time and develop a plan with the person on what to do in the event of a relapse.</a:t>
            </a:r>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86</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525144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55000" lnSpcReduction="20000"/>
          </a:bodyPr>
          <a:lstStyle/>
          <a:p>
            <a:r>
              <a:rPr lang="en-US" sz="2900" dirty="0"/>
              <a:t>Eula Griffiths PTSD has relapsed and she is abusing substances and self-harming in addition to her increased symptoms of PTSD.  She has a relapse plan in place.  How can you help her</a:t>
            </a:r>
            <a:r>
              <a:rPr lang="en-US" sz="2900" dirty="0" smtClean="0"/>
              <a:t>?</a:t>
            </a:r>
          </a:p>
          <a:p>
            <a:endParaRPr lang="en-US" dirty="0"/>
          </a:p>
          <a:p>
            <a:r>
              <a:rPr lang="en-US" sz="3600" dirty="0" smtClean="0">
                <a:solidFill>
                  <a:srgbClr val="31859C"/>
                </a:solidFill>
                <a:latin typeface="Arial Black" panose="020B0A04020102020204" pitchFamily="34" charset="0"/>
              </a:rPr>
              <a:t>Relapse Plan</a:t>
            </a:r>
            <a:endParaRPr lang="en-US" sz="3600" dirty="0">
              <a:solidFill>
                <a:srgbClr val="31859C"/>
              </a:solidFill>
              <a:latin typeface="Arial Black" panose="020B0A04020102020204" pitchFamily="34" charset="0"/>
            </a:endParaRPr>
          </a:p>
          <a:p>
            <a:r>
              <a:rPr lang="en-US" dirty="0"/>
              <a:t> </a:t>
            </a:r>
          </a:p>
          <a:p>
            <a:r>
              <a:rPr lang="en-US" b="1" dirty="0"/>
              <a:t>Resident Name:</a:t>
            </a:r>
            <a:r>
              <a:rPr lang="en-US" dirty="0"/>
              <a:t>  Eula Griffiths</a:t>
            </a:r>
          </a:p>
          <a:p>
            <a:r>
              <a:rPr lang="en-US" b="1" dirty="0"/>
              <a:t>Events or situations that triggered relapse in the past:</a:t>
            </a:r>
            <a:endParaRPr lang="en-US" dirty="0"/>
          </a:p>
          <a:p>
            <a:r>
              <a:rPr lang="en-US" dirty="0"/>
              <a:t>Stressors that include change of environment, inconsistency in supports, the month of December, holidays, fireworks and other loud noises.</a:t>
            </a:r>
          </a:p>
          <a:p>
            <a:r>
              <a:rPr lang="en-US" dirty="0"/>
              <a:t> </a:t>
            </a:r>
          </a:p>
          <a:p>
            <a:r>
              <a:rPr lang="en-US" b="1" dirty="0"/>
              <a:t>Early warning signs that I have experienced in the past:</a:t>
            </a:r>
            <a:endParaRPr lang="en-US" dirty="0"/>
          </a:p>
          <a:p>
            <a:r>
              <a:rPr lang="en-US" dirty="0"/>
              <a:t>Increased irritability, sleeplessness, avoiding social gatherings, feeling depressed, outbursts of anger.</a:t>
            </a:r>
          </a:p>
          <a:p>
            <a:r>
              <a:rPr lang="en-US" dirty="0"/>
              <a:t> </a:t>
            </a:r>
          </a:p>
          <a:p>
            <a:r>
              <a:rPr lang="en-US" b="1" dirty="0"/>
              <a:t>What would help me if I experienced early warning signs?</a:t>
            </a:r>
            <a:endParaRPr lang="en-US" dirty="0"/>
          </a:p>
          <a:p>
            <a:r>
              <a:rPr lang="en-US" dirty="0"/>
              <a:t>Medications, talking with my therapist, my service dog, going for walks, support from family and friends, creating / art</a:t>
            </a:r>
          </a:p>
          <a:p>
            <a:r>
              <a:rPr lang="en-US" dirty="0"/>
              <a:t> </a:t>
            </a:r>
          </a:p>
          <a:p>
            <a:r>
              <a:rPr lang="en-US" b="1" dirty="0"/>
              <a:t>Who I would like to assist me / what I would like them to do</a:t>
            </a:r>
            <a:endParaRPr lang="en-US" dirty="0"/>
          </a:p>
          <a:p>
            <a:r>
              <a:rPr lang="en-US" dirty="0"/>
              <a:t>My sister – talk with me about carefree memories from our childhood</a:t>
            </a:r>
          </a:p>
          <a:p>
            <a:r>
              <a:rPr lang="en-US" dirty="0"/>
              <a:t>My therapist – let me talk about my feelings and help me reframe my thoughts</a:t>
            </a:r>
          </a:p>
          <a:p>
            <a:r>
              <a:rPr lang="en-US" dirty="0"/>
              <a:t>My pastor – pray with </a:t>
            </a:r>
            <a:r>
              <a:rPr lang="en-US" dirty="0" smtClean="0"/>
              <a:t>me</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86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0788549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When Crisis Occurs</a:t>
            </a:r>
            <a:endParaRPr lang="en-US" dirty="0"/>
          </a:p>
        </p:txBody>
      </p:sp>
      <p:sp>
        <p:nvSpPr>
          <p:cNvPr id="6" name="TextBox 5"/>
          <p:cNvSpPr txBox="1"/>
          <p:nvPr/>
        </p:nvSpPr>
        <p:spPr>
          <a:xfrm>
            <a:off x="457200" y="1295400"/>
            <a:ext cx="3733800" cy="4031873"/>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…in danger of physical injury, out of control, talking about suicide, posing a threat to the safety of other persons…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87-88</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grpSp>
        <p:nvGrpSpPr>
          <p:cNvPr id="9" name="Group 8"/>
          <p:cNvGrpSpPr/>
          <p:nvPr/>
        </p:nvGrpSpPr>
        <p:grpSpPr>
          <a:xfrm>
            <a:off x="7556556" y="4822502"/>
            <a:ext cx="914400" cy="914400"/>
            <a:chOff x="609600" y="4800600"/>
            <a:chExt cx="1066800" cy="1066800"/>
          </a:xfrm>
        </p:grpSpPr>
        <p:sp>
          <p:nvSpPr>
            <p:cNvPr id="10" name="Oval 9"/>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Isosceles Triangle 10">
              <a:hlinkClick r:id="rId5"/>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852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09600"/>
            <a:ext cx="9393472" cy="5410201"/>
          </a:xfrm>
          <a:prstGeom prst="rect">
            <a:avLst/>
          </a:prstGeom>
        </p:spPr>
      </p:pic>
      <p:sp>
        <p:nvSpPr>
          <p:cNvPr id="2" name="5-Point Star 1"/>
          <p:cNvSpPr/>
          <p:nvPr/>
        </p:nvSpPr>
        <p:spPr>
          <a:xfrm>
            <a:off x="914400" y="2057400"/>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5-Point Star 3"/>
          <p:cNvSpPr/>
          <p:nvPr/>
        </p:nvSpPr>
        <p:spPr>
          <a:xfrm>
            <a:off x="914400" y="2667000"/>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5-Point Star 4"/>
          <p:cNvSpPr/>
          <p:nvPr/>
        </p:nvSpPr>
        <p:spPr>
          <a:xfrm>
            <a:off x="914400" y="3311236"/>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5-Point Star 6"/>
          <p:cNvSpPr/>
          <p:nvPr/>
        </p:nvSpPr>
        <p:spPr>
          <a:xfrm>
            <a:off x="914400" y="3955472"/>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5-Point Star 7"/>
          <p:cNvSpPr/>
          <p:nvPr/>
        </p:nvSpPr>
        <p:spPr>
          <a:xfrm>
            <a:off x="304800" y="4572000"/>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5-Point Star 8"/>
          <p:cNvSpPr/>
          <p:nvPr/>
        </p:nvSpPr>
        <p:spPr>
          <a:xfrm>
            <a:off x="304800" y="5181600"/>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21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Eula Griffiths elevated to crisis when she started threatening to kill herself and others around her.  What can you do to help de-escalate the situation?</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88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8356681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Crisis Resources</a:t>
            </a:r>
            <a:endParaRPr lang="en-US" dirty="0"/>
          </a:p>
        </p:txBody>
      </p:sp>
      <p:sp>
        <p:nvSpPr>
          <p:cNvPr id="6" name="TextBox 5"/>
          <p:cNvSpPr txBox="1"/>
          <p:nvPr/>
        </p:nvSpPr>
        <p:spPr>
          <a:xfrm>
            <a:off x="381000" y="1752600"/>
            <a:ext cx="3733800" cy="3539430"/>
          </a:xfrm>
          <a:prstGeom prst="rect">
            <a:avLst/>
          </a:prstGeom>
          <a:solidFill>
            <a:srgbClr val="FFFFFF">
              <a:alpha val="50196"/>
            </a:srgbClr>
          </a:solidFill>
        </p:spPr>
        <p:txBody>
          <a:bodyPr wrap="square" rtlCol="0">
            <a:spAutoFit/>
          </a:bodyPr>
          <a:lstStyle/>
          <a:p>
            <a:r>
              <a:rPr lang="en-US" sz="3200" dirty="0">
                <a:latin typeface="Arial Black" panose="020B0A04020102020204" pitchFamily="34" charset="0"/>
              </a:rPr>
              <a:t>If you need to call a mental health professional or the crisis team, remember to stay calm </a:t>
            </a:r>
            <a:r>
              <a:rPr lang="en-US" sz="3200" dirty="0" smtClean="0">
                <a:latin typeface="Arial Black" panose="020B0A04020102020204" pitchFamily="34" charset="0"/>
              </a:rPr>
              <a:t>and…</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88-89</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7078096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Alice has schizophrenia.  Alice is experiencing visual hallucinations.  She tells you that she sees men entering her windows and she thinks they are going to hurt her.  Alice appears frightened.  You are afraid for her safety as she is so distraught.  You decide that it is time to call the mental health crisis team.  What will you say?</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88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9870785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9</a:t>
            </a:r>
            <a:endParaRPr lang="en-US" dirty="0"/>
          </a:p>
        </p:txBody>
      </p:sp>
      <p:sp>
        <p:nvSpPr>
          <p:cNvPr id="5" name="Picture Placeholder 4"/>
          <p:cNvSpPr>
            <a:spLocks noGrp="1"/>
          </p:cNvSpPr>
          <p:nvPr>
            <p:ph type="pic" idx="1"/>
          </p:nvPr>
        </p:nvSpPr>
        <p:spPr/>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90</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5921216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Exam and Evaluation</a:t>
            </a:r>
            <a:endParaRPr lang="en-US" dirty="0"/>
          </a:p>
        </p:txBody>
      </p:sp>
    </p:spTree>
    <p:extLst>
      <p:ext uri="{BB962C8B-B14F-4D97-AF65-F5344CB8AC3E}">
        <p14:creationId xmlns:p14="http://schemas.microsoft.com/office/powerpoint/2010/main" val="242680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303" y="1"/>
            <a:ext cx="9393472" cy="144780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86400"/>
            <a:ext cx="9393472" cy="5090600"/>
          </a:xfrm>
          <a:prstGeom prst="rect">
            <a:avLst/>
          </a:prstGeom>
        </p:spPr>
      </p:pic>
      <p:sp>
        <p:nvSpPr>
          <p:cNvPr id="4" name="5-Point Star 3"/>
          <p:cNvSpPr/>
          <p:nvPr/>
        </p:nvSpPr>
        <p:spPr>
          <a:xfrm>
            <a:off x="914400" y="1447801"/>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5-Point Star 6"/>
          <p:cNvSpPr/>
          <p:nvPr/>
        </p:nvSpPr>
        <p:spPr>
          <a:xfrm>
            <a:off x="918754" y="2057400"/>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5-Point Star 7"/>
          <p:cNvSpPr/>
          <p:nvPr/>
        </p:nvSpPr>
        <p:spPr>
          <a:xfrm>
            <a:off x="914400" y="2695302"/>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5-Point Star 8"/>
          <p:cNvSpPr/>
          <p:nvPr/>
        </p:nvSpPr>
        <p:spPr>
          <a:xfrm>
            <a:off x="914400" y="3505200"/>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5-Point Star 9"/>
          <p:cNvSpPr/>
          <p:nvPr/>
        </p:nvSpPr>
        <p:spPr>
          <a:xfrm>
            <a:off x="914400" y="4181202"/>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5-Point Star 10"/>
          <p:cNvSpPr/>
          <p:nvPr/>
        </p:nvSpPr>
        <p:spPr>
          <a:xfrm>
            <a:off x="914400" y="4800600"/>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5-Point Star 11"/>
          <p:cNvSpPr/>
          <p:nvPr/>
        </p:nvSpPr>
        <p:spPr>
          <a:xfrm>
            <a:off x="304800" y="5410200"/>
            <a:ext cx="304800" cy="3048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4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Conditions</a:t>
            </a:r>
            <a:endParaRPr lang="en-US"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9</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
        <p:nvSpPr>
          <p:cNvPr id="12" name="TextBox 11"/>
          <p:cNvSpPr txBox="1"/>
          <p:nvPr/>
        </p:nvSpPr>
        <p:spPr>
          <a:xfrm>
            <a:off x="-36095" y="838200"/>
            <a:ext cx="8686800" cy="156966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Be aware of conditions so you can understand individuals and make better decisions regarding their care.</a:t>
            </a:r>
            <a:endParaRPr lang="en-US" sz="3200" dirty="0">
              <a:latin typeface="Arial Black" panose="020B0A04020102020204" pitchFamily="34" charset="0"/>
            </a:endParaRPr>
          </a:p>
        </p:txBody>
      </p:sp>
      <p:grpSp>
        <p:nvGrpSpPr>
          <p:cNvPr id="9" name="Group 8"/>
          <p:cNvGrpSpPr/>
          <p:nvPr/>
        </p:nvGrpSpPr>
        <p:grpSpPr>
          <a:xfrm>
            <a:off x="7556556" y="4822502"/>
            <a:ext cx="914400" cy="914400"/>
            <a:chOff x="609600" y="4800600"/>
            <a:chExt cx="1066800" cy="1066800"/>
          </a:xfrm>
        </p:grpSpPr>
        <p:sp>
          <p:nvSpPr>
            <p:cNvPr id="13" name="Oval 12"/>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Isosceles Triangle 13">
              <a:hlinkClick r:id="rId5"/>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313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Anxiety Disorders</a:t>
            </a:r>
            <a:endParaRPr lang="en-US" dirty="0"/>
          </a:p>
        </p:txBody>
      </p:sp>
      <p:sp>
        <p:nvSpPr>
          <p:cNvPr id="4" name="TextBox 3"/>
          <p:cNvSpPr txBox="1"/>
          <p:nvPr/>
        </p:nvSpPr>
        <p:spPr>
          <a:xfrm>
            <a:off x="5410200" y="2362200"/>
            <a:ext cx="2971800" cy="2062103"/>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Worry and fear of real or perceived threat…</a:t>
            </a:r>
            <a:endParaRPr lang="en-US" sz="3200" dirty="0">
              <a:latin typeface="Arial Black" panose="020B0A04020102020204" pitchFamily="34" charset="0"/>
            </a:endParaRPr>
          </a:p>
        </p:txBody>
      </p:sp>
      <p:sp>
        <p:nvSpPr>
          <p:cNvPr id="5" name="Rounded Rectangle 4"/>
          <p:cNvSpPr/>
          <p:nvPr/>
        </p:nvSpPr>
        <p:spPr>
          <a:xfrm>
            <a:off x="533400" y="6257925"/>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10-12</a:t>
            </a:r>
            <a:endParaRPr lang="en-US" dirty="0"/>
          </a:p>
        </p:txBody>
      </p:sp>
      <p:sp>
        <p:nvSpPr>
          <p:cNvPr id="6" name="Oval 5"/>
          <p:cNvSpPr/>
          <p:nvPr/>
        </p:nvSpPr>
        <p:spPr>
          <a:xfrm>
            <a:off x="76200" y="6172200"/>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57925"/>
            <a:ext cx="502920" cy="502920"/>
          </a:xfrm>
          <a:prstGeom prst="rect">
            <a:avLst/>
          </a:prstGeom>
        </p:spPr>
      </p:pic>
    </p:spTree>
    <p:extLst>
      <p:ext uri="{BB962C8B-B14F-4D97-AF65-F5344CB8AC3E}">
        <p14:creationId xmlns:p14="http://schemas.microsoft.com/office/powerpoint/2010/main" val="235227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What </a:t>
            </a:r>
            <a:r>
              <a:rPr lang="en-US" dirty="0"/>
              <a:t>is your attitude about this disorder?  </a:t>
            </a:r>
          </a:p>
          <a:p>
            <a:endParaRPr lang="en-US" dirty="0" smtClean="0"/>
          </a:p>
          <a:p>
            <a:r>
              <a:rPr lang="en-US" dirty="0" smtClean="0"/>
              <a:t>How </a:t>
            </a:r>
            <a:r>
              <a:rPr lang="en-US" dirty="0"/>
              <a:t>can you be supportive of people with this disorder?</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12</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625471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Depression</a:t>
            </a:r>
            <a:endParaRPr lang="en-US" dirty="0"/>
          </a:p>
        </p:txBody>
      </p:sp>
      <p:sp>
        <p:nvSpPr>
          <p:cNvPr id="4" name="TextBox 3"/>
          <p:cNvSpPr txBox="1"/>
          <p:nvPr/>
        </p:nvSpPr>
        <p:spPr>
          <a:xfrm>
            <a:off x="381000" y="3352800"/>
            <a:ext cx="3200400" cy="156966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Involves the body, mood and thoughts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a:t>
            </a:r>
            <a:r>
              <a:rPr lang="en-US" dirty="0" smtClean="0"/>
              <a:t>13</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111693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is your attitude about this disorder?  </a:t>
            </a:r>
          </a:p>
          <a:p>
            <a:endParaRPr lang="en-US" dirty="0"/>
          </a:p>
          <a:p>
            <a:r>
              <a:rPr lang="en-US" dirty="0"/>
              <a:t>How can you be supportive of people with this disorder?</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a:t>
            </a:r>
            <a:r>
              <a:rPr lang="en-US" dirty="0" smtClean="0"/>
              <a:t>13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227119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Bipolar</a:t>
            </a:r>
            <a:endParaRPr lang="en-US" dirty="0"/>
          </a:p>
        </p:txBody>
      </p:sp>
      <p:sp>
        <p:nvSpPr>
          <p:cNvPr id="4" name="TextBox 3"/>
          <p:cNvSpPr txBox="1"/>
          <p:nvPr/>
        </p:nvSpPr>
        <p:spPr>
          <a:xfrm>
            <a:off x="247650" y="437761"/>
            <a:ext cx="4800600" cy="156966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Unusual shifts in mood, energy and ability to function.</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a:t>
            </a:r>
            <a:r>
              <a:rPr lang="en-US" dirty="0" smtClean="0"/>
              <a:t>14</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272515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9:00 AM – 5:00 PM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80729465"/>
              </p:ext>
            </p:extLst>
          </p:nvPr>
        </p:nvGraphicFramePr>
        <p:xfrm>
          <a:off x="457200" y="1066800"/>
          <a:ext cx="8229600" cy="519176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370840">
                <a:tc>
                  <a:txBody>
                    <a:bodyPr/>
                    <a:lstStyle/>
                    <a:p>
                      <a:r>
                        <a:rPr lang="en-US" b="1" dirty="0" smtClean="0"/>
                        <a:t>9:00</a:t>
                      </a:r>
                      <a:endParaRPr lang="en-US" b="1" dirty="0"/>
                    </a:p>
                  </a:txBody>
                  <a:tcPr/>
                </a:tc>
                <a:tc>
                  <a:txBody>
                    <a:bodyPr/>
                    <a:lstStyle/>
                    <a:p>
                      <a:r>
                        <a:rPr lang="en-US" b="1" dirty="0" smtClean="0"/>
                        <a:t>Introductions &amp; Housekeeping</a:t>
                      </a:r>
                      <a:endParaRPr lang="en-US" b="1"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en-US" dirty="0" smtClean="0"/>
                        <a:t>Lesson 1: Mental Disorders</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smtClean="0"/>
                        <a:t>Lesson 2: Compassionate</a:t>
                      </a:r>
                      <a:r>
                        <a:rPr lang="en-US" baseline="0" dirty="0" smtClean="0"/>
                        <a:t> and Trauma-Informed Care</a:t>
                      </a:r>
                      <a:endParaRPr lang="en-US" dirty="0"/>
                    </a:p>
                  </a:txBody>
                  <a:tcPr/>
                </a:tc>
                <a:extLst>
                  <a:ext uri="{0D108BD9-81ED-4DB2-BD59-A6C34878D82A}">
                    <a16:rowId xmlns:a16="http://schemas.microsoft.com/office/drawing/2014/main" val="10002"/>
                  </a:ext>
                </a:extLst>
              </a:tr>
              <a:tr h="370840">
                <a:tc>
                  <a:txBody>
                    <a:bodyPr/>
                    <a:lstStyle/>
                    <a:p>
                      <a:r>
                        <a:rPr lang="en-US" b="1" dirty="0" smtClean="0"/>
                        <a:t>11:30</a:t>
                      </a:r>
                      <a:endParaRPr lang="en-US" b="1" dirty="0"/>
                    </a:p>
                  </a:txBody>
                  <a:tcPr/>
                </a:tc>
                <a:tc>
                  <a:txBody>
                    <a:bodyPr/>
                    <a:lstStyle/>
                    <a:p>
                      <a:r>
                        <a:rPr lang="en-US" b="1" dirty="0" smtClean="0"/>
                        <a:t>Break</a:t>
                      </a:r>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r>
                        <a:rPr lang="en-US" dirty="0" smtClean="0"/>
                        <a:t>Lesson 3: Supports for Wellness</a:t>
                      </a:r>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Lesson 4: Getting Help and Self-Care</a:t>
                      </a:r>
                    </a:p>
                  </a:txBody>
                  <a:tcPr/>
                </a:tc>
                <a:extLst>
                  <a:ext uri="{0D108BD9-81ED-4DB2-BD59-A6C34878D82A}">
                    <a16:rowId xmlns:a16="http://schemas.microsoft.com/office/drawing/2014/main" val="10005"/>
                  </a:ext>
                </a:extLst>
              </a:tr>
              <a:tr h="370840">
                <a:tc>
                  <a:txBody>
                    <a:bodyPr/>
                    <a:lstStyle/>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Lesson 5: Suicide Prevention</a:t>
                      </a:r>
                    </a:p>
                  </a:txBody>
                  <a:tcPr/>
                </a:tc>
                <a:extLst>
                  <a:ext uri="{0D108BD9-81ED-4DB2-BD59-A6C34878D82A}">
                    <a16:rowId xmlns:a16="http://schemas.microsoft.com/office/drawing/2014/main" val="10006"/>
                  </a:ext>
                </a:extLst>
              </a:tr>
              <a:tr h="370840">
                <a:tc>
                  <a:txBody>
                    <a:bodyPr/>
                    <a:lstStyle/>
                    <a:p>
                      <a:r>
                        <a:rPr lang="en-US" b="1" dirty="0" smtClean="0"/>
                        <a:t>1:00</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Lunch</a:t>
                      </a:r>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r>
                        <a:rPr lang="en-US" dirty="0" smtClean="0"/>
                        <a:t>Lesson 6: Communication Dynamics</a:t>
                      </a:r>
                      <a:endParaRPr lang="en-US" dirty="0"/>
                    </a:p>
                  </a:txBody>
                  <a:tcPr/>
                </a:tc>
                <a:extLst>
                  <a:ext uri="{0D108BD9-81ED-4DB2-BD59-A6C34878D82A}">
                    <a16:rowId xmlns:a16="http://schemas.microsoft.com/office/drawing/2014/main" val="10008"/>
                  </a:ext>
                </a:extLst>
              </a:tr>
              <a:tr h="370840">
                <a:tc>
                  <a:txBody>
                    <a:bodyPr/>
                    <a:lstStyle/>
                    <a:p>
                      <a:endParaRPr lang="en-US" dirty="0"/>
                    </a:p>
                  </a:txBody>
                  <a:tcPr/>
                </a:tc>
                <a:tc>
                  <a:txBody>
                    <a:bodyPr/>
                    <a:lstStyle/>
                    <a:p>
                      <a:r>
                        <a:rPr lang="en-US" dirty="0" smtClean="0"/>
                        <a:t>Lesson 7: Boundaries</a:t>
                      </a:r>
                      <a:endParaRPr lang="en-US" dirty="0"/>
                    </a:p>
                  </a:txBody>
                  <a:tcPr/>
                </a:tc>
                <a:extLst>
                  <a:ext uri="{0D108BD9-81ED-4DB2-BD59-A6C34878D82A}">
                    <a16:rowId xmlns:a16="http://schemas.microsoft.com/office/drawing/2014/main" val="10009"/>
                  </a:ext>
                </a:extLst>
              </a:tr>
              <a:tr h="370840">
                <a:tc>
                  <a:txBody>
                    <a:bodyPr/>
                    <a:lstStyle/>
                    <a:p>
                      <a:r>
                        <a:rPr lang="en-US" b="1" dirty="0" smtClean="0"/>
                        <a:t>2:30</a:t>
                      </a:r>
                      <a:endParaRPr lang="en-US" b="1" dirty="0"/>
                    </a:p>
                  </a:txBody>
                  <a:tcPr/>
                </a:tc>
                <a:tc>
                  <a:txBody>
                    <a:bodyPr/>
                    <a:lstStyle/>
                    <a:p>
                      <a:r>
                        <a:rPr lang="en-US" b="1" dirty="0" smtClean="0"/>
                        <a:t>Break</a:t>
                      </a:r>
                      <a:endParaRPr lang="en-US" b="1" dirty="0"/>
                    </a:p>
                  </a:txBody>
                  <a:tcPr/>
                </a:tc>
                <a:extLst>
                  <a:ext uri="{0D108BD9-81ED-4DB2-BD59-A6C34878D82A}">
                    <a16:rowId xmlns:a16="http://schemas.microsoft.com/office/drawing/2014/main" val="10010"/>
                  </a:ext>
                </a:extLst>
              </a:tr>
              <a:tr h="370840">
                <a:tc>
                  <a:txBody>
                    <a:bodyPr/>
                    <a:lstStyle/>
                    <a:p>
                      <a:endParaRPr lang="en-US" dirty="0"/>
                    </a:p>
                  </a:txBody>
                  <a:tcPr/>
                </a:tc>
                <a:tc>
                  <a:txBody>
                    <a:bodyPr/>
                    <a:lstStyle/>
                    <a:p>
                      <a:r>
                        <a:rPr lang="en-US" dirty="0" smtClean="0"/>
                        <a:t>Lesson 8: Approaching Behaviors</a:t>
                      </a:r>
                      <a:endParaRPr lang="en-US" dirty="0"/>
                    </a:p>
                  </a:txBody>
                  <a:tcPr/>
                </a:tc>
                <a:extLst>
                  <a:ext uri="{0D108BD9-81ED-4DB2-BD59-A6C34878D82A}">
                    <a16:rowId xmlns:a16="http://schemas.microsoft.com/office/drawing/2014/main" val="10011"/>
                  </a:ext>
                </a:extLst>
              </a:tr>
              <a:tr h="370840">
                <a:tc>
                  <a:txBody>
                    <a:bodyPr/>
                    <a:lstStyle/>
                    <a:p>
                      <a:endParaRPr lang="en-US" dirty="0"/>
                    </a:p>
                  </a:txBody>
                  <a:tcPr/>
                </a:tc>
                <a:tc>
                  <a:txBody>
                    <a:bodyPr/>
                    <a:lstStyle/>
                    <a:p>
                      <a:r>
                        <a:rPr lang="en-US" dirty="0" smtClean="0"/>
                        <a:t>Lesson 9: Crisis Management</a:t>
                      </a:r>
                      <a:endParaRPr lang="en-US" dirty="0"/>
                    </a:p>
                  </a:txBody>
                  <a:tcPr/>
                </a:tc>
                <a:extLst>
                  <a:ext uri="{0D108BD9-81ED-4DB2-BD59-A6C34878D82A}">
                    <a16:rowId xmlns:a16="http://schemas.microsoft.com/office/drawing/2014/main" val="10012"/>
                  </a:ext>
                </a:extLst>
              </a:tr>
              <a:tr h="370840">
                <a:tc>
                  <a:txBody>
                    <a:bodyPr/>
                    <a:lstStyle/>
                    <a:p>
                      <a:r>
                        <a:rPr lang="en-US" b="1" dirty="0" smtClean="0"/>
                        <a:t>4:30</a:t>
                      </a:r>
                      <a:endParaRPr lang="en-US" b="1" dirty="0"/>
                    </a:p>
                  </a:txBody>
                  <a:tcPr/>
                </a:tc>
                <a:tc>
                  <a:txBody>
                    <a:bodyPr/>
                    <a:lstStyle/>
                    <a:p>
                      <a:r>
                        <a:rPr lang="en-US" b="1" dirty="0" smtClean="0"/>
                        <a:t>Exam</a:t>
                      </a:r>
                      <a:endParaRPr lang="en-US" b="1"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24542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is your attitude about this disorder?  </a:t>
            </a:r>
          </a:p>
          <a:p>
            <a:r>
              <a:rPr lang="en-US" dirty="0"/>
              <a:t>What are the facts about this disorder? </a:t>
            </a:r>
          </a:p>
          <a:p>
            <a:r>
              <a:rPr lang="en-US" dirty="0"/>
              <a:t>How can you be supportive of people with this disorder?</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14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972663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Borderline Personality Disorder</a:t>
            </a:r>
            <a:endParaRPr lang="en-US" dirty="0"/>
          </a:p>
        </p:txBody>
      </p:sp>
      <p:sp>
        <p:nvSpPr>
          <p:cNvPr id="4" name="TextBox 3"/>
          <p:cNvSpPr txBox="1"/>
          <p:nvPr/>
        </p:nvSpPr>
        <p:spPr>
          <a:xfrm>
            <a:off x="-33169" y="1524000"/>
            <a:ext cx="4909969" cy="353943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Problems regulating emotions and thoughts, moods… impulsive and reckless behaviors… unstable relationships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a:t>
            </a:r>
            <a:r>
              <a:rPr lang="en-US" dirty="0" smtClean="0"/>
              <a:t>15</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grpSp>
        <p:nvGrpSpPr>
          <p:cNvPr id="8" name="Group 7"/>
          <p:cNvGrpSpPr/>
          <p:nvPr/>
        </p:nvGrpSpPr>
        <p:grpSpPr>
          <a:xfrm>
            <a:off x="7556556" y="4822502"/>
            <a:ext cx="914400" cy="914400"/>
            <a:chOff x="609600" y="4800600"/>
            <a:chExt cx="1066800" cy="1066800"/>
          </a:xfrm>
        </p:grpSpPr>
        <p:sp>
          <p:nvSpPr>
            <p:cNvPr id="9" name="Oval 8"/>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Isosceles Triangle 9">
              <a:hlinkClick r:id="rId5"/>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0414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is your attitude about this disorder?  </a:t>
            </a:r>
          </a:p>
          <a:p>
            <a:r>
              <a:rPr lang="en-US" dirty="0"/>
              <a:t>What are the facts about this disorder? </a:t>
            </a:r>
          </a:p>
          <a:p>
            <a:r>
              <a:rPr lang="en-US" dirty="0"/>
              <a:t>How can you be supportive of people with this disorder?</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a:t>
            </a:r>
            <a:r>
              <a:rPr lang="en-US" dirty="0" smtClean="0"/>
              <a:t>16</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615485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Obsessive-compulsive Disorder</a:t>
            </a:r>
            <a:endParaRPr lang="en-US" dirty="0"/>
          </a:p>
        </p:txBody>
      </p:sp>
      <p:sp>
        <p:nvSpPr>
          <p:cNvPr id="4" name="TextBox 3"/>
          <p:cNvSpPr txBox="1"/>
          <p:nvPr/>
        </p:nvSpPr>
        <p:spPr>
          <a:xfrm>
            <a:off x="5791200" y="1943160"/>
            <a:ext cx="3200400" cy="4524315"/>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Repetitive, unwanted, intrusive thoughts and irrational, excessive urges to do certain actions…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17</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80591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is your attitude about this disorder?  </a:t>
            </a:r>
          </a:p>
          <a:p>
            <a:endParaRPr lang="en-US" dirty="0"/>
          </a:p>
          <a:p>
            <a:r>
              <a:rPr lang="en-US" dirty="0"/>
              <a:t>How can you be supportive of people with this disorder?</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17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879759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Post-traumatic Stress Disorder</a:t>
            </a:r>
            <a:endParaRPr lang="en-US" dirty="0"/>
          </a:p>
        </p:txBody>
      </p:sp>
      <p:sp>
        <p:nvSpPr>
          <p:cNvPr id="4" name="TextBox 3"/>
          <p:cNvSpPr txBox="1"/>
          <p:nvPr/>
        </p:nvSpPr>
        <p:spPr>
          <a:xfrm>
            <a:off x="533400" y="1447800"/>
            <a:ext cx="2971800" cy="353943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Some people who experience a shocking, scary or dangerous event…</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18</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101362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is your attitude about this disorder?  </a:t>
            </a:r>
          </a:p>
          <a:p>
            <a:endParaRPr lang="en-US" dirty="0"/>
          </a:p>
          <a:p>
            <a:r>
              <a:rPr lang="en-US" dirty="0"/>
              <a:t>How can you be supportive of people with this disorder?</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18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875155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Schizophrenia</a:t>
            </a:r>
            <a:endParaRPr lang="en-US" dirty="0"/>
          </a:p>
        </p:txBody>
      </p:sp>
      <p:sp>
        <p:nvSpPr>
          <p:cNvPr id="4" name="TextBox 3"/>
          <p:cNvSpPr txBox="1"/>
          <p:nvPr/>
        </p:nvSpPr>
        <p:spPr>
          <a:xfrm>
            <a:off x="0" y="4343400"/>
            <a:ext cx="7391400" cy="1569660"/>
          </a:xfrm>
          <a:prstGeom prst="rect">
            <a:avLst/>
          </a:prstGeom>
          <a:solidFill>
            <a:srgbClr val="FFFFFF">
              <a:alpha val="50196"/>
            </a:srgbClr>
          </a:solidFill>
        </p:spPr>
        <p:txBody>
          <a:bodyPr wrap="square" rtlCol="0">
            <a:spAutoFit/>
          </a:bodyPr>
          <a:lstStyle/>
          <a:p>
            <a:pPr algn="r"/>
            <a:r>
              <a:rPr lang="en-US" sz="3200" dirty="0" smtClean="0">
                <a:latin typeface="Arial Black" panose="020B0A04020102020204" pitchFamily="34" charset="0"/>
              </a:rPr>
              <a:t>Interferes with ability to think clearly, manage emotions, make decisions and relate to others…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18-19</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grpSp>
        <p:nvGrpSpPr>
          <p:cNvPr id="8" name="Group 7"/>
          <p:cNvGrpSpPr/>
          <p:nvPr/>
        </p:nvGrpSpPr>
        <p:grpSpPr>
          <a:xfrm>
            <a:off x="7556556" y="4822502"/>
            <a:ext cx="914400" cy="914400"/>
            <a:chOff x="609600" y="4800600"/>
            <a:chExt cx="1066800" cy="1066800"/>
          </a:xfrm>
        </p:grpSpPr>
        <p:sp>
          <p:nvSpPr>
            <p:cNvPr id="9" name="Oval 8"/>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Isosceles Triangle 9">
              <a:hlinkClick r:id="rId5"/>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245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is your attitude about this disorder?  </a:t>
            </a:r>
          </a:p>
          <a:p>
            <a:endParaRPr lang="en-US" dirty="0"/>
          </a:p>
          <a:p>
            <a:r>
              <a:rPr lang="en-US" dirty="0"/>
              <a:t>How can you be supportive of people with this disorder?</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19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756018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Lesson 1</a:t>
            </a:r>
            <a:endParaRPr lang="en-US" dirty="0"/>
          </a:p>
        </p:txBody>
      </p:sp>
      <p:sp>
        <p:nvSpPr>
          <p:cNvPr id="3" name="Rounded Rectangle 2"/>
          <p:cNvSpPr/>
          <p:nvPr/>
        </p:nvSpPr>
        <p:spPr>
          <a:xfrm>
            <a:off x="533400" y="6257925"/>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22</a:t>
            </a:r>
            <a:endParaRPr lang="en-US" dirty="0"/>
          </a:p>
        </p:txBody>
      </p:sp>
      <p:sp>
        <p:nvSpPr>
          <p:cNvPr id="4" name="Oval 3"/>
          <p:cNvSpPr/>
          <p:nvPr/>
        </p:nvSpPr>
        <p:spPr>
          <a:xfrm>
            <a:off x="76200" y="6172200"/>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57925"/>
            <a:ext cx="502920" cy="502920"/>
          </a:xfrm>
          <a:prstGeom prst="rect">
            <a:avLst/>
          </a:prstGeom>
        </p:spPr>
      </p:pic>
    </p:spTree>
    <p:extLst>
      <p:ext uri="{BB962C8B-B14F-4D97-AF65-F5344CB8AC3E}">
        <p14:creationId xmlns:p14="http://schemas.microsoft.com/office/powerpoint/2010/main" val="195244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Module 1: Intro to Mental Disorders</a:t>
            </a:r>
            <a:endParaRPr lang="en-US" dirty="0"/>
          </a:p>
        </p:txBody>
      </p:sp>
      <p:sp>
        <p:nvSpPr>
          <p:cNvPr id="5" name="Text Placeholder 4"/>
          <p:cNvSpPr>
            <a:spLocks noGrp="1"/>
          </p:cNvSpPr>
          <p:nvPr>
            <p:ph idx="1"/>
          </p:nvPr>
        </p:nvSpPr>
        <p:spPr/>
        <p:txBody>
          <a:bodyPr/>
          <a:lstStyle/>
          <a:p>
            <a:r>
              <a:rPr lang="en-US" smtClean="0"/>
              <a:t>Lesson 1: Mental Disorders</a:t>
            </a:r>
            <a:endParaRPr lang="en-US" dirty="0" smtClean="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pic>
        <p:nvPicPr>
          <p:cNvPr id="3" name="Picture Placeholder 2"/>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96669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46438"/>
            <a:ext cx="8229600" cy="868362"/>
          </a:xfrm>
        </p:spPr>
        <p:txBody>
          <a:bodyPr>
            <a:normAutofit fontScale="90000"/>
          </a:bodyPr>
          <a:lstStyle/>
          <a:p>
            <a:r>
              <a:rPr lang="en-US" dirty="0" smtClean="0"/>
              <a:t>Module 2: Caregiving for Individuals with Mental Disorders</a:t>
            </a:r>
            <a:endParaRPr lang="en-US" dirty="0"/>
          </a:p>
        </p:txBody>
      </p:sp>
      <p:sp>
        <p:nvSpPr>
          <p:cNvPr id="5" name="Content Placeholder 4"/>
          <p:cNvSpPr>
            <a:spLocks noGrp="1"/>
          </p:cNvSpPr>
          <p:nvPr>
            <p:ph idx="1"/>
          </p:nvPr>
        </p:nvSpPr>
        <p:spPr>
          <a:xfrm>
            <a:off x="457200" y="4114800"/>
            <a:ext cx="8229600" cy="2011363"/>
          </a:xfrm>
        </p:spPr>
        <p:txBody>
          <a:bodyPr/>
          <a:lstStyle/>
          <a:p>
            <a:r>
              <a:rPr lang="en-US" dirty="0" smtClean="0"/>
              <a:t>Lesson 2:  Compassionate and Trauma-Informed Care</a:t>
            </a:r>
          </a:p>
          <a:p>
            <a:r>
              <a:rPr lang="en-US" dirty="0" smtClean="0"/>
              <a:t>Lesson 3:  Supports and Wellness</a:t>
            </a:r>
          </a:p>
          <a:p>
            <a:r>
              <a:rPr lang="en-US" dirty="0" smtClean="0"/>
              <a:t>Lesson 4:  Getting Help and Self-Care</a:t>
            </a:r>
            <a:endParaRPr lang="en-US" dirty="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23</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pic>
        <p:nvPicPr>
          <p:cNvPr id="3" name="Picture Placeholder 2"/>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7633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 Compassionate and Trauma-Informed Care</a:t>
            </a:r>
            <a:endParaRPr lang="en-US" dirty="0"/>
          </a:p>
        </p:txBody>
      </p:sp>
      <p:sp>
        <p:nvSpPr>
          <p:cNvPr id="6" name="Content Placeholder 5"/>
          <p:cNvSpPr>
            <a:spLocks noGrp="1"/>
          </p:cNvSpPr>
          <p:nvPr>
            <p:ph type="body" idx="1"/>
          </p:nvPr>
        </p:nvSpPr>
        <p:spPr/>
        <p:txBody>
          <a:bodyPr>
            <a:normAutofit lnSpcReduction="10000"/>
          </a:bodyPr>
          <a:lstStyle/>
          <a:p>
            <a:pPr marL="0" indent="0">
              <a:buNone/>
            </a:pPr>
            <a:r>
              <a:rPr lang="en-US" dirty="0" smtClean="0"/>
              <a:t>The caregiver will recognize that culture; generation, religion/spirituality and past trauma experiences can affect current thinking, behaviors and actions and identify strategies to provide informed care and support resilience.</a:t>
            </a: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24</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54462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7500" lnSpcReduction="20000"/>
          </a:bodyPr>
          <a:lstStyle/>
          <a:p>
            <a:r>
              <a:rPr lang="en-US" b="1" dirty="0"/>
              <a:t>Take a few minutes and consider the things that you would like others to know about you.  Here are some topics to get you started.</a:t>
            </a:r>
            <a:endParaRPr lang="en-US" dirty="0"/>
          </a:p>
          <a:p>
            <a:r>
              <a:rPr lang="en-US" u="sng" dirty="0"/>
              <a:t>Surface level:</a:t>
            </a:r>
            <a:endParaRPr lang="en-US" dirty="0"/>
          </a:p>
          <a:p>
            <a:r>
              <a:rPr lang="en-US" dirty="0"/>
              <a:t>Age, gender, physical features, food preferences, clothing…</a:t>
            </a:r>
          </a:p>
          <a:p>
            <a:r>
              <a:rPr lang="en-US" u="sng" dirty="0"/>
              <a:t>Below the surface:</a:t>
            </a:r>
            <a:endParaRPr lang="en-US" dirty="0"/>
          </a:p>
          <a:p>
            <a:r>
              <a:rPr lang="en-US" dirty="0"/>
              <a:t>Spirituality, thoughts on aging, sense of self, rules for social interaction, decision-making, perceptions on mental disorders, perceptions on disability, perceptions of roles related to age, gender, class…</a:t>
            </a:r>
          </a:p>
          <a:p>
            <a:r>
              <a:rPr lang="en-US" dirty="0"/>
              <a:t> </a:t>
            </a:r>
          </a:p>
          <a:p>
            <a:r>
              <a:rPr lang="en-US" b="1" dirty="0"/>
              <a:t>How do you respond when others have different thoughts, views and perceptions than you?</a:t>
            </a:r>
            <a:endParaRPr lang="en-US" dirty="0"/>
          </a:p>
          <a:p>
            <a:r>
              <a:rPr lang="en-US" b="1" dirty="0"/>
              <a:t> </a:t>
            </a:r>
            <a:endParaRPr lang="en-US" dirty="0"/>
          </a:p>
          <a:p>
            <a:r>
              <a:rPr lang="en-US" b="1" dirty="0"/>
              <a:t>How do you feel when others assume you have similar beliefs based on your gender, age, physical features, </a:t>
            </a:r>
            <a:r>
              <a:rPr lang="en-US" b="1" dirty="0" err="1"/>
              <a:t>etc</a:t>
            </a:r>
            <a:r>
              <a:rPr lang="en-US" b="1" dirty="0"/>
              <a:t>?</a:t>
            </a:r>
            <a:endParaRPr lang="en-US" dirty="0"/>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25</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169902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Culture and Ethnicity</a:t>
            </a:r>
            <a:endParaRPr lang="en-US" dirty="0"/>
          </a:p>
        </p:txBody>
      </p:sp>
      <p:sp>
        <p:nvSpPr>
          <p:cNvPr id="6" name="TextBox 5"/>
          <p:cNvSpPr txBox="1"/>
          <p:nvPr/>
        </p:nvSpPr>
        <p:spPr>
          <a:xfrm>
            <a:off x="5638800" y="1524000"/>
            <a:ext cx="3352800" cy="353943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Culture can influence mental health and the treatment of mental disorders.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24</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426371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58 year-old Burma Zambrano has many symptoms of depression.  She denies having a mental disorder.  It is her belief that mental illness is actually something evil that is  trying to harm or destroy her.  She seeks help from reading her bible and attending church.  </a:t>
            </a:r>
            <a:endParaRPr lang="en-US" dirty="0" smtClean="0"/>
          </a:p>
          <a:p>
            <a:endParaRPr lang="en-US" b="1" dirty="0"/>
          </a:p>
          <a:p>
            <a:r>
              <a:rPr lang="en-US" b="1" dirty="0" smtClean="0"/>
              <a:t>How </a:t>
            </a:r>
            <a:r>
              <a:rPr lang="en-US" b="1" dirty="0"/>
              <a:t>might you support Burma?</a:t>
            </a:r>
            <a:endParaRPr lang="en-US" dirty="0"/>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24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384587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Trauma-Informed Care</a:t>
            </a:r>
            <a:endParaRPr lang="en-US" dirty="0"/>
          </a:p>
        </p:txBody>
      </p:sp>
      <p:graphicFrame>
        <p:nvGraphicFramePr>
          <p:cNvPr id="2" name="Diagram 1"/>
          <p:cNvGraphicFramePr/>
          <p:nvPr>
            <p:extLst>
              <p:ext uri="{D42A27DB-BD31-4B8C-83A1-F6EECF244321}">
                <p14:modId xmlns:p14="http://schemas.microsoft.com/office/powerpoint/2010/main" val="1088810487"/>
              </p:ext>
            </p:extLst>
          </p:nvPr>
        </p:nvGraphicFramePr>
        <p:xfrm>
          <a:off x="1473312" y="2895600"/>
          <a:ext cx="6629400" cy="1786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grpSp>
        <p:nvGrpSpPr>
          <p:cNvPr id="8" name="Group 7"/>
          <p:cNvGrpSpPr/>
          <p:nvPr/>
        </p:nvGrpSpPr>
        <p:grpSpPr>
          <a:xfrm>
            <a:off x="7556556" y="4822502"/>
            <a:ext cx="914400" cy="914400"/>
            <a:chOff x="609600" y="4800600"/>
            <a:chExt cx="1066800" cy="1066800"/>
          </a:xfrm>
        </p:grpSpPr>
        <p:sp>
          <p:nvSpPr>
            <p:cNvPr id="9" name="Oval 8"/>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Isosceles Triangle 9">
              <a:hlinkClick r:id="rId10"/>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8673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Trauma-Informed Approach</a:t>
            </a:r>
            <a:endParaRPr lang="en-US" dirty="0"/>
          </a:p>
        </p:txBody>
      </p:sp>
      <p:sp>
        <p:nvSpPr>
          <p:cNvPr id="5" name="TextBox 4"/>
          <p:cNvSpPr txBox="1"/>
          <p:nvPr/>
        </p:nvSpPr>
        <p:spPr>
          <a:xfrm>
            <a:off x="990600" y="4724400"/>
            <a:ext cx="8099854" cy="1569660"/>
          </a:xfrm>
          <a:prstGeom prst="rect">
            <a:avLst/>
          </a:prstGeom>
          <a:solidFill>
            <a:srgbClr val="FFFFFF">
              <a:alpha val="50196"/>
            </a:srgbClr>
          </a:solidFill>
        </p:spPr>
        <p:txBody>
          <a:bodyPr wrap="square" rtlCol="0">
            <a:spAutoFit/>
          </a:bodyPr>
          <a:lstStyle/>
          <a:p>
            <a:pPr algn="r"/>
            <a:r>
              <a:rPr lang="en-US" sz="3200" dirty="0" smtClean="0">
                <a:latin typeface="Arial Black" panose="020B0A04020102020204" pitchFamily="34" charset="0"/>
              </a:rPr>
              <a:t>Realize the impact,</a:t>
            </a:r>
          </a:p>
          <a:p>
            <a:pPr algn="r"/>
            <a:r>
              <a:rPr lang="en-US" sz="3200" dirty="0" smtClean="0">
                <a:latin typeface="Arial Black" panose="020B0A04020102020204" pitchFamily="34" charset="0"/>
              </a:rPr>
              <a:t>recognize the signs, respond and </a:t>
            </a:r>
          </a:p>
          <a:p>
            <a:pPr algn="r"/>
            <a:r>
              <a:rPr lang="en-US" sz="3200" dirty="0" smtClean="0">
                <a:latin typeface="Arial Black" panose="020B0A04020102020204" pitchFamily="34" charset="0"/>
              </a:rPr>
              <a:t>seek to resist re-traumatization</a:t>
            </a:r>
            <a:endParaRPr lang="en-US" sz="3200" dirty="0">
              <a:latin typeface="Arial Black" panose="020B0A04020102020204" pitchFamily="34" charset="0"/>
            </a:endParaRPr>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28</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163388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t>Tommie </a:t>
            </a:r>
            <a:r>
              <a:rPr lang="en-US" dirty="0" err="1"/>
              <a:t>Callihan</a:t>
            </a:r>
            <a:r>
              <a:rPr lang="en-US" dirty="0"/>
              <a:t>, age 83, diagnosed with post-traumatic stress disorder (PTSD) that surfaced after a long service in the military.  He started experiencing outbursts of anger, survivor’s guilt and extreme difficulty with opposite sex </a:t>
            </a:r>
            <a:r>
              <a:rPr lang="en-US" dirty="0" smtClean="0"/>
              <a:t>relationships </a:t>
            </a:r>
            <a:r>
              <a:rPr lang="en-US" dirty="0"/>
              <a:t>and frequent overpowering flashbacks 15 years ago.  Tommie tried to keep these symptoms to himself and managed them on his own.  The recent move into a care setting has triggered intense flashbacks and other symptoms.  </a:t>
            </a:r>
          </a:p>
          <a:p>
            <a:r>
              <a:rPr lang="en-US" b="1" dirty="0"/>
              <a:t>How can you support Tommie?  </a:t>
            </a:r>
            <a:endParaRPr lang="en-US" dirty="0"/>
          </a:p>
          <a:p>
            <a:r>
              <a:rPr lang="en-US" b="1" dirty="0"/>
              <a:t>Are there activities or tasks that you perform in your job that might re-traumatize Tommie?</a:t>
            </a:r>
            <a:endParaRPr lang="en-US" dirty="0"/>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28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91081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Resilience</a:t>
            </a:r>
            <a:endParaRPr lang="en-US" dirty="0"/>
          </a:p>
        </p:txBody>
      </p:sp>
      <p:sp>
        <p:nvSpPr>
          <p:cNvPr id="5" name="TextBox 4"/>
          <p:cNvSpPr txBox="1"/>
          <p:nvPr/>
        </p:nvSpPr>
        <p:spPr>
          <a:xfrm>
            <a:off x="5410200" y="2743200"/>
            <a:ext cx="3209199" cy="2554545"/>
          </a:xfrm>
          <a:prstGeom prst="rect">
            <a:avLst/>
          </a:prstGeom>
          <a:solidFill>
            <a:srgbClr val="FFFFFF">
              <a:alpha val="50196"/>
            </a:srgbClr>
          </a:solidFill>
        </p:spPr>
        <p:txBody>
          <a:bodyPr wrap="square" rtlCol="0">
            <a:spAutoFit/>
          </a:bodyPr>
          <a:lstStyle/>
          <a:p>
            <a:r>
              <a:rPr lang="en-US" sz="3200" dirty="0">
                <a:latin typeface="Arial Black" panose="020B0A04020102020204" pitchFamily="34" charset="0"/>
              </a:rPr>
              <a:t>Promote resilience by encouraging individual </a:t>
            </a:r>
            <a:r>
              <a:rPr lang="en-US" sz="3200" dirty="0" smtClean="0">
                <a:latin typeface="Arial Black" panose="020B0A04020102020204" pitchFamily="34" charset="0"/>
              </a:rPr>
              <a:t>strengths.</a:t>
            </a:r>
            <a:endParaRPr lang="en-US" sz="3200" dirty="0">
              <a:latin typeface="Arial Black" panose="020B0A04020102020204" pitchFamily="34" charset="0"/>
            </a:endParaRPr>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29</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17957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 2</a:t>
            </a:r>
            <a:endParaRPr lang="en-US" dirty="0"/>
          </a:p>
        </p:txBody>
      </p:sp>
      <p:sp>
        <p:nvSpPr>
          <p:cNvPr id="4" name="Picture Placeholder 3"/>
          <p:cNvSpPr>
            <a:spLocks noGrp="1"/>
          </p:cNvSpPr>
          <p:nvPr>
            <p:ph type="pic" idx="1"/>
          </p:nvPr>
        </p:nvSpPr>
        <p:spPr/>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30</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03264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Mental Disorders</a:t>
            </a:r>
            <a:endParaRPr lang="en-US" dirty="0"/>
          </a:p>
        </p:txBody>
      </p:sp>
      <p:sp>
        <p:nvSpPr>
          <p:cNvPr id="6" name="Text Placeholder 5"/>
          <p:cNvSpPr>
            <a:spLocks noGrp="1"/>
          </p:cNvSpPr>
          <p:nvPr>
            <p:ph type="body" idx="1"/>
          </p:nvPr>
        </p:nvSpPr>
        <p:spPr/>
        <p:txBody>
          <a:bodyPr/>
          <a:lstStyle/>
          <a:p>
            <a:r>
              <a:rPr lang="en-US" dirty="0" smtClean="0"/>
              <a:t>The caregiver will review definitions, common signs and symptoms and identify types of mental illness.</a:t>
            </a: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740954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Break</a:t>
            </a:r>
            <a:endParaRPr lang="en-US" dirty="0"/>
          </a:p>
        </p:txBody>
      </p:sp>
    </p:spTree>
    <p:extLst>
      <p:ext uri="{BB962C8B-B14F-4D97-AF65-F5344CB8AC3E}">
        <p14:creationId xmlns:p14="http://schemas.microsoft.com/office/powerpoint/2010/main" val="2924365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Supports for Wellness</a:t>
            </a:r>
            <a:endParaRPr lang="en-US" dirty="0"/>
          </a:p>
        </p:txBody>
      </p:sp>
      <p:sp>
        <p:nvSpPr>
          <p:cNvPr id="5" name="Text Placeholder 4"/>
          <p:cNvSpPr>
            <a:spLocks noGrp="1"/>
          </p:cNvSpPr>
          <p:nvPr>
            <p:ph type="body" idx="1"/>
          </p:nvPr>
        </p:nvSpPr>
        <p:spPr/>
        <p:txBody>
          <a:bodyPr/>
          <a:lstStyle/>
          <a:p>
            <a:r>
              <a:rPr lang="en-US" dirty="0" smtClean="0"/>
              <a:t>The caregiver will identify possible medication side effects, ways to respond to side effects and recognize individualized non-drug therapies to alleviate symptoms of mental illness.</a:t>
            </a:r>
            <a:endParaRPr lang="en-US" dirty="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31</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599678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You are a new caregiver and you focus on completing a list of tasks and forget to acknowledge the individuals you care for.  Your mind is focused on the tasks and not the person as an individual.  </a:t>
            </a:r>
          </a:p>
          <a:p>
            <a:endParaRPr lang="en-US" dirty="0" smtClean="0"/>
          </a:p>
          <a:p>
            <a:r>
              <a:rPr lang="en-US" dirty="0" smtClean="0"/>
              <a:t>Discuss </a:t>
            </a:r>
            <a:r>
              <a:rPr lang="en-US" dirty="0"/>
              <a:t>how this might make you feel.  </a:t>
            </a:r>
            <a:endParaRPr lang="en-US" dirty="0" smtClean="0"/>
          </a:p>
          <a:p>
            <a:r>
              <a:rPr lang="en-US" dirty="0" smtClean="0"/>
              <a:t>How </a:t>
            </a:r>
            <a:r>
              <a:rPr lang="en-US" dirty="0"/>
              <a:t>do you think it would make the person you care for feel?</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31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560627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Baseline </a:t>
            </a:r>
            <a:endParaRPr lang="en-US" dirty="0"/>
          </a:p>
        </p:txBody>
      </p:sp>
      <p:sp>
        <p:nvSpPr>
          <p:cNvPr id="6" name="TextBox 5"/>
          <p:cNvSpPr txBox="1"/>
          <p:nvPr/>
        </p:nvSpPr>
        <p:spPr>
          <a:xfrm>
            <a:off x="0" y="4713982"/>
            <a:ext cx="8686800" cy="1077218"/>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Managing symptoms and functioning at own highest level.</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31</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864767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305079" y="769621"/>
            <a:ext cx="6533843" cy="6012179"/>
          </a:xfrm>
          <a:prstGeom prst="rect">
            <a:avLst/>
          </a:prstGeom>
        </p:spPr>
      </p:pic>
      <p:sp>
        <p:nvSpPr>
          <p:cNvPr id="2" name="Title 1"/>
          <p:cNvSpPr>
            <a:spLocks noGrp="1"/>
          </p:cNvSpPr>
          <p:nvPr>
            <p:ph type="title"/>
          </p:nvPr>
        </p:nvSpPr>
        <p:spPr/>
        <p:txBody>
          <a:bodyPr>
            <a:normAutofit fontScale="90000"/>
          </a:bodyPr>
          <a:lstStyle/>
          <a:p>
            <a:r>
              <a:rPr lang="en-US" dirty="0" smtClean="0"/>
              <a:t>Eight Dimensions of Wellness</a:t>
            </a:r>
            <a:endParaRPr lang="en-US"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32</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460912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Person-Centered Planning</a:t>
            </a:r>
            <a:endParaRPr lang="en-US" dirty="0"/>
          </a:p>
        </p:txBody>
      </p:sp>
      <p:sp>
        <p:nvSpPr>
          <p:cNvPr id="4" name="TextBox 3"/>
          <p:cNvSpPr txBox="1"/>
          <p:nvPr/>
        </p:nvSpPr>
        <p:spPr>
          <a:xfrm>
            <a:off x="-14990" y="3886200"/>
            <a:ext cx="5334000" cy="2062103"/>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Placing the person at the center and above all other aspects of the treatment process.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32</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880233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Medicine</a:t>
            </a:r>
            <a:endParaRPr lang="en-US" dirty="0"/>
          </a:p>
        </p:txBody>
      </p:sp>
      <p:sp>
        <p:nvSpPr>
          <p:cNvPr id="4" name="TextBox 3"/>
          <p:cNvSpPr txBox="1"/>
          <p:nvPr/>
        </p:nvSpPr>
        <p:spPr>
          <a:xfrm>
            <a:off x="304800" y="1295400"/>
            <a:ext cx="4572000" cy="3046988"/>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Medications used for mental disorders do not cure mental disorders and conditions.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33</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028904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Dalton Countryman, an 88 year old man with Generalized Anxiety Disorder just started a new anti-anxiety medication* a week ago.  Today, you notice that his lips are swollen and he is having trouble breathing.  </a:t>
            </a:r>
            <a:r>
              <a:rPr lang="en-US" b="1" dirty="0"/>
              <a:t>What can you do?</a:t>
            </a:r>
            <a:endParaRPr lang="en-US" dirty="0"/>
          </a:p>
          <a:p>
            <a:r>
              <a:rPr lang="en-US" dirty="0"/>
              <a:t>*see page 38</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39</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9152152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Restraints &amp; Refusal</a:t>
            </a:r>
            <a:endParaRPr lang="en-US" dirty="0"/>
          </a:p>
        </p:txBody>
      </p:sp>
      <p:sp>
        <p:nvSpPr>
          <p:cNvPr id="4" name="Rectangle 3"/>
          <p:cNvSpPr/>
          <p:nvPr/>
        </p:nvSpPr>
        <p:spPr>
          <a:xfrm>
            <a:off x="0" y="4267200"/>
            <a:ext cx="9144000" cy="20574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155704" y="4267200"/>
            <a:ext cx="6172200" cy="914401"/>
          </a:xfrm>
        </p:spPr>
        <p:txBody>
          <a:bodyPr>
            <a:normAutofit/>
          </a:bodyPr>
          <a:lstStyle/>
          <a:p>
            <a:pPr marL="0" indent="0">
              <a:buNone/>
            </a:pPr>
            <a:r>
              <a:rPr lang="en-US" sz="4400" dirty="0" smtClean="0">
                <a:solidFill>
                  <a:srgbClr val="FFFF00"/>
                </a:solidFill>
                <a:effectLst>
                  <a:outerShdw blurRad="38100" dist="38100" dir="2700000" algn="tl">
                    <a:srgbClr val="000000">
                      <a:alpha val="43137"/>
                    </a:srgbClr>
                  </a:outerShdw>
                </a:effectLst>
                <a:latin typeface="Arial Black" panose="020B0A04020102020204" pitchFamily="34" charset="0"/>
              </a:rPr>
              <a:t>Chemical Restraint</a:t>
            </a:r>
            <a:endParaRPr lang="en-US" sz="44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231904" y="4737050"/>
            <a:ext cx="5353260" cy="1077218"/>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is considered </a:t>
            </a:r>
            <a:r>
              <a:rPr lang="en-US" sz="3600" u="sng" dirty="0" smtClean="0">
                <a:solidFill>
                  <a:srgbClr val="FFFF00"/>
                </a:solidFill>
                <a:effectLst>
                  <a:outerShdw blurRad="38100" dist="38100" dir="2700000" algn="tl">
                    <a:srgbClr val="000000">
                      <a:alpha val="43137"/>
                    </a:srgbClr>
                  </a:outerShdw>
                </a:effectLst>
                <a:latin typeface="Arial Black" panose="020B0A04020102020204" pitchFamily="34" charset="0"/>
              </a:rPr>
              <a:t>abuse</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 </a:t>
            </a:r>
          </a:p>
          <a:p>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in the state of Washington</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247144" y="5710535"/>
            <a:ext cx="8942000" cy="523220"/>
          </a:xfrm>
          <a:prstGeom prst="rect">
            <a:avLst/>
          </a:prstGeom>
          <a:noFill/>
        </p:spPr>
        <p:txBody>
          <a:bodyPr wrap="none" rtlCol="0">
            <a:spAutoFit/>
          </a:bodyPr>
          <a:lstStyle/>
          <a:p>
            <a:r>
              <a:rPr lang="en-US" sz="2400" dirty="0" smtClean="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 Individuals have the </a:t>
            </a:r>
            <a:r>
              <a:rPr lang="en-US" sz="2800" dirty="0" smtClean="0">
                <a:solidFill>
                  <a:srgbClr val="FFC000"/>
                </a:solidFill>
                <a:effectLst>
                  <a:outerShdw blurRad="38100" dist="38100" dir="2700000" algn="tl">
                    <a:srgbClr val="000000">
                      <a:alpha val="43137"/>
                    </a:srgbClr>
                  </a:outerShdw>
                </a:effectLst>
                <a:latin typeface="Arial Black" panose="020B0A04020102020204" pitchFamily="34" charset="0"/>
              </a:rPr>
              <a:t>right to refuse</a:t>
            </a:r>
            <a:r>
              <a:rPr lang="en-US" sz="2400" dirty="0" smtClean="0">
                <a:solidFill>
                  <a:srgbClr val="FFC000"/>
                </a:solidFill>
                <a:effectLst>
                  <a:outerShdw blurRad="38100" dist="38100" dir="2700000" algn="tl">
                    <a:srgbClr val="000000">
                      <a:alpha val="43137"/>
                    </a:srgbClr>
                  </a:outerShdw>
                </a:effectLst>
                <a:latin typeface="Arial Black" panose="020B0A04020102020204" pitchFamily="34" charset="0"/>
              </a:rPr>
              <a:t> </a:t>
            </a:r>
            <a:r>
              <a:rPr lang="en-US" sz="2400" dirty="0" smtClean="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medication.</a:t>
            </a:r>
            <a:endParaRPr lang="en-US" sz="2400"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40</a:t>
            </a:r>
            <a:endParaRPr lang="en-US" dirty="0"/>
          </a:p>
        </p:txBody>
      </p:sp>
      <p:sp>
        <p:nvSpPr>
          <p:cNvPr id="9" name="Oval 8"/>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914778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Non-Drug Therapies</a:t>
            </a:r>
            <a:endParaRPr lang="en-US" dirty="0"/>
          </a:p>
        </p:txBody>
      </p:sp>
      <p:graphicFrame>
        <p:nvGraphicFramePr>
          <p:cNvPr id="4" name="Diagram 3"/>
          <p:cNvGraphicFramePr/>
          <p:nvPr>
            <p:extLst>
              <p:ext uri="{D42A27DB-BD31-4B8C-83A1-F6EECF244321}">
                <p14:modId xmlns:p14="http://schemas.microsoft.com/office/powerpoint/2010/main" val="3708000000"/>
              </p:ext>
            </p:extLst>
          </p:nvPr>
        </p:nvGraphicFramePr>
        <p:xfrm>
          <a:off x="152400" y="923925"/>
          <a:ext cx="8915400" cy="5705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40-43</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872568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a:t>
            </a:r>
            <a:endParaRPr lang="en-US"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r="1833"/>
          <a:stretch/>
        </p:blipFill>
        <p:spPr>
          <a:xfrm>
            <a:off x="342901" y="2085360"/>
            <a:ext cx="5905500" cy="2707100"/>
          </a:xfrm>
          <a:prstGeom prst="rect">
            <a:avLst/>
          </a:prstGeom>
        </p:spPr>
      </p:pic>
      <p:sp>
        <p:nvSpPr>
          <p:cNvPr id="7" name="TextBox 6"/>
          <p:cNvSpPr txBox="1"/>
          <p:nvPr/>
        </p:nvSpPr>
        <p:spPr>
          <a:xfrm rot="16200000">
            <a:off x="-336664" y="4113655"/>
            <a:ext cx="1173719" cy="261610"/>
          </a:xfrm>
          <a:prstGeom prst="rect">
            <a:avLst/>
          </a:prstGeom>
          <a:noFill/>
        </p:spPr>
        <p:txBody>
          <a:bodyPr wrap="none" rtlCol="0">
            <a:spAutoFit/>
          </a:bodyPr>
          <a:lstStyle/>
          <a:p>
            <a:r>
              <a:rPr lang="en-US" sz="1050" dirty="0" smtClean="0"/>
              <a:t>Source: Nami.org</a:t>
            </a:r>
            <a:endParaRPr lang="en-US" sz="105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Discuss other non-drug therapies that may have worked for you or others in the past.  Write down up to four (4) new ideas not listed in this lesson.</a:t>
            </a:r>
          </a:p>
          <a:p>
            <a:pPr marL="0" indent="0">
              <a:buNone/>
            </a:pP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43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181795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3</a:t>
            </a:r>
            <a:endParaRPr lang="en-US" dirty="0"/>
          </a:p>
        </p:txBody>
      </p:sp>
      <p:sp>
        <p:nvSpPr>
          <p:cNvPr id="5" name="Picture Placeholder 4"/>
          <p:cNvSpPr>
            <a:spLocks noGrp="1"/>
          </p:cNvSpPr>
          <p:nvPr>
            <p:ph type="pic" idx="1"/>
          </p:nvPr>
        </p:nvSpPr>
        <p:spPr/>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44</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743149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 Getting Help and Self-Care</a:t>
            </a:r>
            <a:endParaRPr lang="en-US" dirty="0"/>
          </a:p>
        </p:txBody>
      </p:sp>
      <p:sp>
        <p:nvSpPr>
          <p:cNvPr id="5" name="Text Placeholder 4"/>
          <p:cNvSpPr>
            <a:spLocks noGrp="1"/>
          </p:cNvSpPr>
          <p:nvPr>
            <p:ph type="body" idx="1"/>
          </p:nvPr>
        </p:nvSpPr>
        <p:spPr/>
        <p:txBody>
          <a:bodyPr/>
          <a:lstStyle/>
          <a:p>
            <a:r>
              <a:rPr lang="en-US" dirty="0" smtClean="0"/>
              <a:t>The caregiver will recognize the importance of caregiver wellness and identify strategies to prevent secondary trauma and burnout.</a:t>
            </a:r>
            <a:endParaRPr lang="en-US" dirty="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45</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64675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Imagine leaving your house in the morning.  You have everything you need for your day.  You have your keys in your hand and you get into your car.  You try to start the car.  The car will not start.  Your car is out of gas.  Can you expect to get to where you are going? </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45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661907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Caregiver Mental Wellness</a:t>
            </a:r>
            <a:endParaRPr lang="en-US" dirty="0"/>
          </a:p>
        </p:txBody>
      </p:sp>
      <p:sp>
        <p:nvSpPr>
          <p:cNvPr id="6" name="TextBox 5"/>
          <p:cNvSpPr txBox="1"/>
          <p:nvPr/>
        </p:nvSpPr>
        <p:spPr>
          <a:xfrm>
            <a:off x="-28832" y="5105400"/>
            <a:ext cx="7696200" cy="584775"/>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Find ways to nurture yourself.</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45</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559709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Identify ways that you currently take care of your personal wellness.</a:t>
            </a:r>
          </a:p>
          <a:p>
            <a:r>
              <a:rPr lang="en-US" dirty="0"/>
              <a:t> </a:t>
            </a:r>
          </a:p>
          <a:p>
            <a:r>
              <a:rPr lang="en-US" dirty="0"/>
              <a:t>Identify one (1) new routine you will add that will benefit your personal wellness.</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45</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992748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Secondary Trauma</a:t>
            </a:r>
            <a:endParaRPr lang="en-US" dirty="0"/>
          </a:p>
        </p:txBody>
      </p:sp>
      <p:sp>
        <p:nvSpPr>
          <p:cNvPr id="6" name="TextBox 5"/>
          <p:cNvSpPr txBox="1"/>
          <p:nvPr/>
        </p:nvSpPr>
        <p:spPr>
          <a:xfrm>
            <a:off x="3657600" y="1143000"/>
            <a:ext cx="5410200" cy="156966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Exposure to another individual’s traumatic experiences.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46</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780640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Strategies to Cope with Burnout</a:t>
            </a:r>
            <a:endParaRPr lang="en-US" dirty="0"/>
          </a:p>
        </p:txBody>
      </p:sp>
      <p:sp>
        <p:nvSpPr>
          <p:cNvPr id="6" name="TextBox 5"/>
          <p:cNvSpPr txBox="1"/>
          <p:nvPr/>
        </p:nvSpPr>
        <p:spPr>
          <a:xfrm>
            <a:off x="0" y="2514600"/>
            <a:ext cx="8382000" cy="584775"/>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Make and take time for yourself.</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46-47</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grpSp>
        <p:nvGrpSpPr>
          <p:cNvPr id="9" name="Group 8"/>
          <p:cNvGrpSpPr/>
          <p:nvPr/>
        </p:nvGrpSpPr>
        <p:grpSpPr>
          <a:xfrm>
            <a:off x="7556556" y="4822502"/>
            <a:ext cx="914400" cy="914400"/>
            <a:chOff x="609600" y="4800600"/>
            <a:chExt cx="1066800" cy="1066800"/>
          </a:xfrm>
        </p:grpSpPr>
        <p:sp>
          <p:nvSpPr>
            <p:cNvPr id="10" name="Oval 9"/>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Isosceles Triangle 10">
              <a:hlinkClick r:id="rId5"/>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9208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4</a:t>
            </a:r>
            <a:endParaRPr lang="en-US" dirty="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50</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715610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Module 3: Suicide</a:t>
            </a:r>
            <a:endParaRPr lang="en-US" dirty="0"/>
          </a:p>
        </p:txBody>
      </p:sp>
      <p:sp>
        <p:nvSpPr>
          <p:cNvPr id="7" name="Content Placeholder 6"/>
          <p:cNvSpPr>
            <a:spLocks noGrp="1"/>
          </p:cNvSpPr>
          <p:nvPr>
            <p:ph idx="1"/>
          </p:nvPr>
        </p:nvSpPr>
        <p:spPr/>
        <p:txBody>
          <a:bodyPr/>
          <a:lstStyle/>
          <a:p>
            <a:r>
              <a:rPr lang="en-US" dirty="0" smtClean="0"/>
              <a:t>Lesson 5: Suicide Prevention</a:t>
            </a:r>
            <a:endParaRPr lang="en-US" dirty="0"/>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51</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pic>
        <p:nvPicPr>
          <p:cNvPr id="3" name="Picture Placeholder 2"/>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552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88070" y="1166496"/>
            <a:ext cx="8966723" cy="5028563"/>
          </a:xfrm>
          <a:prstGeom prst="rect">
            <a:avLst/>
          </a:prstGeom>
        </p:spPr>
      </p:pic>
      <p:sp>
        <p:nvSpPr>
          <p:cNvPr id="2" name="Title 1"/>
          <p:cNvSpPr>
            <a:spLocks noGrp="1"/>
          </p:cNvSpPr>
          <p:nvPr>
            <p:ph type="title"/>
          </p:nvPr>
        </p:nvSpPr>
        <p:spPr/>
        <p:txBody>
          <a:bodyPr>
            <a:normAutofit fontScale="90000"/>
          </a:bodyPr>
          <a:lstStyle/>
          <a:p>
            <a:r>
              <a:rPr lang="en-US" dirty="0" smtClean="0"/>
              <a:t>Just Get Better</a:t>
            </a:r>
            <a:endParaRPr lang="en-US" dirty="0"/>
          </a:p>
        </p:txBody>
      </p:sp>
      <p:grpSp>
        <p:nvGrpSpPr>
          <p:cNvPr id="9" name="Group 8"/>
          <p:cNvGrpSpPr/>
          <p:nvPr/>
        </p:nvGrpSpPr>
        <p:grpSpPr>
          <a:xfrm>
            <a:off x="7556556" y="4822502"/>
            <a:ext cx="914400" cy="914400"/>
            <a:chOff x="609600" y="4800600"/>
            <a:chExt cx="1066800" cy="1066800"/>
          </a:xfrm>
        </p:grpSpPr>
        <p:sp>
          <p:nvSpPr>
            <p:cNvPr id="6" name="Oval 5"/>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Isosceles Triangle 7">
              <a:hlinkClick r:id="rId4"/>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Video Resource</a:t>
            </a:r>
            <a:endParaRPr lang="en-US" dirty="0"/>
          </a:p>
        </p:txBody>
      </p:sp>
      <p:sp>
        <p:nvSpPr>
          <p:cNvPr id="11" name="Oval 10"/>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954913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5: Suicide Prevention</a:t>
            </a:r>
            <a:endParaRPr lang="en-US" dirty="0"/>
          </a:p>
        </p:txBody>
      </p:sp>
      <p:sp>
        <p:nvSpPr>
          <p:cNvPr id="6" name="Text Placeholder 5"/>
          <p:cNvSpPr>
            <a:spLocks noGrp="1"/>
          </p:cNvSpPr>
          <p:nvPr>
            <p:ph type="body" idx="1"/>
          </p:nvPr>
        </p:nvSpPr>
        <p:spPr/>
        <p:txBody>
          <a:bodyPr/>
          <a:lstStyle/>
          <a:p>
            <a:r>
              <a:rPr lang="en-US" dirty="0" smtClean="0"/>
              <a:t>The caregiver will identify suicide facts, recognize warning signs and communicate about suicide.</a:t>
            </a: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52</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361108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Reflect on your thoughts and attitudes about suicide.  How do you think these thoughts and attitudes will influence the care you provide for someone who is considering suicide?</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52</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7104858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9300" y="2298302"/>
            <a:ext cx="7907191" cy="4293397"/>
          </a:xfrm>
          <a:prstGeom prst="rect">
            <a:avLst/>
          </a:prstGeom>
        </p:spPr>
      </p:pic>
      <p:sp>
        <p:nvSpPr>
          <p:cNvPr id="4" name="Title 3"/>
          <p:cNvSpPr>
            <a:spLocks noGrp="1"/>
          </p:cNvSpPr>
          <p:nvPr>
            <p:ph type="title"/>
          </p:nvPr>
        </p:nvSpPr>
        <p:spPr/>
        <p:txBody>
          <a:bodyPr>
            <a:normAutofit fontScale="90000"/>
          </a:bodyPr>
          <a:lstStyle/>
          <a:p>
            <a:r>
              <a:rPr lang="en-US" dirty="0" smtClean="0"/>
              <a:t>Facts About Suicide</a:t>
            </a:r>
            <a:endParaRPr lang="en-US" dirty="0"/>
          </a:p>
        </p:txBody>
      </p:sp>
      <p:sp>
        <p:nvSpPr>
          <p:cNvPr id="7" name="TextBox 6"/>
          <p:cNvSpPr txBox="1"/>
          <p:nvPr/>
        </p:nvSpPr>
        <p:spPr>
          <a:xfrm>
            <a:off x="5064211" y="6477000"/>
            <a:ext cx="3988592" cy="253916"/>
          </a:xfrm>
          <a:prstGeom prst="rect">
            <a:avLst/>
          </a:prstGeom>
          <a:noFill/>
        </p:spPr>
        <p:txBody>
          <a:bodyPr wrap="none" rtlCol="0">
            <a:spAutoFit/>
          </a:bodyPr>
          <a:lstStyle/>
          <a:p>
            <a:r>
              <a:rPr lang="en-US" sz="1050" dirty="0" smtClean="0"/>
              <a:t>Source: afsp.org / CDC Data and Statistics Fatal Injury Report for 2015</a:t>
            </a:r>
            <a:endParaRPr lang="en-US" sz="1050"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825" y="1219200"/>
            <a:ext cx="8715977" cy="1143000"/>
          </a:xfrm>
          <a:prstGeom prst="rect">
            <a:avLst/>
          </a:prstGeom>
        </p:spPr>
      </p:pic>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52</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1139009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Factors and Warning Signs</a:t>
            </a:r>
            <a:endParaRPr lang="en-US" dirty="0"/>
          </a:p>
        </p:txBody>
      </p:sp>
      <p:sp>
        <p:nvSpPr>
          <p:cNvPr id="4" name="TextBox 3"/>
          <p:cNvSpPr txBox="1"/>
          <p:nvPr/>
        </p:nvSpPr>
        <p:spPr>
          <a:xfrm>
            <a:off x="535460" y="4648200"/>
            <a:ext cx="8625016" cy="1569660"/>
          </a:xfrm>
          <a:prstGeom prst="rect">
            <a:avLst/>
          </a:prstGeom>
          <a:solidFill>
            <a:srgbClr val="FFFFFF">
              <a:alpha val="50196"/>
            </a:srgbClr>
          </a:solidFill>
        </p:spPr>
        <p:txBody>
          <a:bodyPr wrap="square" rtlCol="0">
            <a:spAutoFit/>
          </a:bodyPr>
          <a:lstStyle/>
          <a:p>
            <a:pPr algn="r"/>
            <a:r>
              <a:rPr lang="en-US" sz="3200" dirty="0" smtClean="0">
                <a:latin typeface="Arial Black" panose="020B0A04020102020204" pitchFamily="34" charset="0"/>
              </a:rPr>
              <a:t>Suicide is more common when stress is greater than the ability to cope with a mental disorder.</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52</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859018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Talking About Suicide</a:t>
            </a:r>
            <a:endParaRPr lang="en-US" dirty="0"/>
          </a:p>
        </p:txBody>
      </p:sp>
      <p:sp>
        <p:nvSpPr>
          <p:cNvPr id="4" name="TextBox 3"/>
          <p:cNvSpPr txBox="1"/>
          <p:nvPr/>
        </p:nvSpPr>
        <p:spPr>
          <a:xfrm>
            <a:off x="0" y="4648200"/>
            <a:ext cx="8625016" cy="156966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If you think that someone is thinking about suicide, assume you are the only one who will reach out.</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55</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22730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Have a neighbor discussion about your role in dealing with an individual who is suicidal. Share highlights with the class.</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55</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821875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Suicide</a:t>
            </a:r>
            <a:endParaRPr lang="en-US" dirty="0"/>
          </a:p>
        </p:txBody>
      </p:sp>
      <p:sp>
        <p:nvSpPr>
          <p:cNvPr id="4" name="TextBox 3"/>
          <p:cNvSpPr txBox="1"/>
          <p:nvPr/>
        </p:nvSpPr>
        <p:spPr>
          <a:xfrm>
            <a:off x="0" y="5511225"/>
            <a:ext cx="8625016" cy="584775"/>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Immediately call 911 after a loss.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716093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Grief Support</a:t>
            </a:r>
            <a:endParaRPr lang="en-US" dirty="0"/>
          </a:p>
        </p:txBody>
      </p:sp>
      <p:sp>
        <p:nvSpPr>
          <p:cNvPr id="4" name="TextBox 3"/>
          <p:cNvSpPr txBox="1"/>
          <p:nvPr/>
        </p:nvSpPr>
        <p:spPr>
          <a:xfrm>
            <a:off x="533400" y="1371600"/>
            <a:ext cx="8625016" cy="1077218"/>
          </a:xfrm>
          <a:prstGeom prst="rect">
            <a:avLst/>
          </a:prstGeom>
          <a:solidFill>
            <a:srgbClr val="FFFFFF">
              <a:alpha val="50196"/>
            </a:srgbClr>
          </a:solidFill>
        </p:spPr>
        <p:txBody>
          <a:bodyPr wrap="square" rtlCol="0">
            <a:spAutoFit/>
          </a:bodyPr>
          <a:lstStyle/>
          <a:p>
            <a:pPr algn="r"/>
            <a:r>
              <a:rPr lang="en-US" sz="3200" dirty="0" smtClean="0">
                <a:latin typeface="Arial Black" panose="020B0A04020102020204" pitchFamily="34" charset="0"/>
              </a:rPr>
              <a:t>Having support of other people is vital to the healing from loss.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58</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275288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5</a:t>
            </a:r>
            <a:endParaRPr lang="en-US" dirty="0"/>
          </a:p>
        </p:txBody>
      </p:sp>
      <p:sp>
        <p:nvSpPr>
          <p:cNvPr id="5" name="Picture Placeholder 4"/>
          <p:cNvSpPr>
            <a:spLocks noGrp="1"/>
          </p:cNvSpPr>
          <p:nvPr>
            <p:ph type="pic" idx="1"/>
          </p:nvPr>
        </p:nvSpPr>
        <p:spPr/>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59</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855310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Lunch</a:t>
            </a:r>
            <a:endParaRPr lang="en-US" dirty="0"/>
          </a:p>
        </p:txBody>
      </p:sp>
    </p:spTree>
    <p:extLst>
      <p:ext uri="{BB962C8B-B14F-4D97-AF65-F5344CB8AC3E}">
        <p14:creationId xmlns:p14="http://schemas.microsoft.com/office/powerpoint/2010/main" val="84040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Reflect on how mental illness has touched your life – at work, at home, with friends, with strangers, or even your own mental illness.  Reflect on how you currently feel about mental illness. </a:t>
            </a:r>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5</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660902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Module 4: Respectful Communication</a:t>
            </a:r>
            <a:endParaRPr lang="en-US" dirty="0"/>
          </a:p>
        </p:txBody>
      </p:sp>
      <p:sp>
        <p:nvSpPr>
          <p:cNvPr id="5" name="Content Placeholder 4"/>
          <p:cNvSpPr>
            <a:spLocks noGrp="1"/>
          </p:cNvSpPr>
          <p:nvPr>
            <p:ph idx="1"/>
          </p:nvPr>
        </p:nvSpPr>
        <p:spPr/>
        <p:txBody>
          <a:bodyPr/>
          <a:lstStyle/>
          <a:p>
            <a:r>
              <a:rPr lang="en-US" dirty="0" smtClean="0"/>
              <a:t>Lesson 6: Communication Dynamics</a:t>
            </a:r>
          </a:p>
          <a:p>
            <a:r>
              <a:rPr lang="en-US" dirty="0" smtClean="0"/>
              <a:t>Lesson 7: Boundaries</a:t>
            </a:r>
            <a:endParaRPr lang="en-US" dirty="0"/>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60</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pic>
        <p:nvPicPr>
          <p:cNvPr id="3" name="Picture Placeholder 2"/>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287451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6: Communication Dynamics</a:t>
            </a:r>
            <a:endParaRPr lang="en-US" dirty="0"/>
          </a:p>
        </p:txBody>
      </p:sp>
      <p:sp>
        <p:nvSpPr>
          <p:cNvPr id="6" name="Text Placeholder 5"/>
          <p:cNvSpPr>
            <a:spLocks noGrp="1"/>
          </p:cNvSpPr>
          <p:nvPr>
            <p:ph type="body" idx="1"/>
          </p:nvPr>
        </p:nvSpPr>
        <p:spPr/>
        <p:txBody>
          <a:bodyPr/>
          <a:lstStyle/>
          <a:p>
            <a:r>
              <a:rPr lang="en-US" dirty="0" smtClean="0"/>
              <a:t>The caregiver will demonstrate an ability to recognize communication styles and ways to communicate effectively.</a:t>
            </a: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61</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39940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Think about a communication you have had recently with someone at work.  Reflect on how your own past experiences, traumatic events, traditions, culture, religion and spirituality influenced your part of the conversation.  From what you know about the other person, reflect on how these same topics influenced their part of the conversation.</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61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139299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Respectful Communication</a:t>
            </a:r>
            <a:endParaRPr lang="en-US" dirty="0"/>
          </a:p>
        </p:txBody>
      </p:sp>
      <p:sp>
        <p:nvSpPr>
          <p:cNvPr id="6" name="TextBox 5"/>
          <p:cNvSpPr txBox="1"/>
          <p:nvPr/>
        </p:nvSpPr>
        <p:spPr>
          <a:xfrm>
            <a:off x="304800" y="4572000"/>
            <a:ext cx="4191000" cy="1569660"/>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Remain open and genuine in your communication</a:t>
            </a:r>
            <a:endParaRPr lang="en-US" sz="3200" dirty="0">
              <a:latin typeface="Arial Black" panose="020B0A04020102020204" pitchFamily="34" charset="0"/>
            </a:endParaRPr>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61</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6124489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Listening</a:t>
            </a:r>
            <a:endParaRPr lang="en-US" dirty="0"/>
          </a:p>
        </p:txBody>
      </p:sp>
      <p:sp>
        <p:nvSpPr>
          <p:cNvPr id="4" name="TextBox 3"/>
          <p:cNvSpPr txBox="1"/>
          <p:nvPr/>
        </p:nvSpPr>
        <p:spPr>
          <a:xfrm>
            <a:off x="3581400" y="5486400"/>
            <a:ext cx="5562600" cy="1077218"/>
          </a:xfrm>
          <a:prstGeom prst="rect">
            <a:avLst/>
          </a:prstGeom>
          <a:solidFill>
            <a:srgbClr val="FFFFFF">
              <a:alpha val="50196"/>
            </a:srgbClr>
          </a:solidFill>
        </p:spPr>
        <p:txBody>
          <a:bodyPr wrap="square" rtlCol="0">
            <a:spAutoFit/>
          </a:bodyPr>
          <a:lstStyle/>
          <a:p>
            <a:pPr algn="r"/>
            <a:r>
              <a:rPr lang="en-US" sz="3200" dirty="0" smtClean="0">
                <a:latin typeface="Arial Black" panose="020B0A04020102020204" pitchFamily="34" charset="0"/>
              </a:rPr>
              <a:t>Listening requires more than hearing words.</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62</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4719104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Pair up in groups of two.  </a:t>
            </a:r>
          </a:p>
          <a:p>
            <a:endParaRPr lang="en-US" dirty="0" smtClean="0"/>
          </a:p>
          <a:p>
            <a:r>
              <a:rPr lang="en-US" dirty="0" smtClean="0"/>
              <a:t>Learner </a:t>
            </a:r>
            <a:r>
              <a:rPr lang="en-US" dirty="0"/>
              <a:t>#1: This individual will speak for one minute about something that happened to them recently.</a:t>
            </a:r>
          </a:p>
          <a:p>
            <a:endParaRPr lang="en-US" dirty="0" smtClean="0"/>
          </a:p>
          <a:p>
            <a:r>
              <a:rPr lang="en-US" dirty="0" smtClean="0"/>
              <a:t>Learner </a:t>
            </a:r>
            <a:r>
              <a:rPr lang="en-US" dirty="0"/>
              <a:t>#2: This individual will listen for one minute practicing the listening skills listed above.</a:t>
            </a:r>
          </a:p>
          <a:p>
            <a:endParaRPr lang="en-US" dirty="0" smtClean="0"/>
          </a:p>
          <a:p>
            <a:r>
              <a:rPr lang="en-US" dirty="0" smtClean="0"/>
              <a:t>After </a:t>
            </a:r>
            <a:r>
              <a:rPr lang="en-US" dirty="0"/>
              <a:t>the minute is up, switch roles for one minute.</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62</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4061511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Empathy and Compassion</a:t>
            </a:r>
            <a:endParaRPr lang="en-US" dirty="0"/>
          </a:p>
        </p:txBody>
      </p:sp>
      <p:sp>
        <p:nvSpPr>
          <p:cNvPr id="4" name="TextBox 3"/>
          <p:cNvSpPr txBox="1"/>
          <p:nvPr/>
        </p:nvSpPr>
        <p:spPr>
          <a:xfrm>
            <a:off x="0" y="4572000"/>
            <a:ext cx="9144000" cy="1569660"/>
          </a:xfrm>
          <a:prstGeom prst="rect">
            <a:avLst/>
          </a:prstGeom>
          <a:solidFill>
            <a:srgbClr val="FFFFFF">
              <a:alpha val="50196"/>
            </a:srgbClr>
          </a:solidFill>
        </p:spPr>
        <p:txBody>
          <a:bodyPr wrap="square" rtlCol="0">
            <a:spAutoFit/>
          </a:bodyPr>
          <a:lstStyle/>
          <a:p>
            <a:pPr algn="ctr"/>
            <a:r>
              <a:rPr lang="en-US" sz="3200" dirty="0">
                <a:latin typeface="Arial Black" panose="020B0A04020102020204" pitchFamily="34" charset="0"/>
              </a:rPr>
              <a:t>Compassionate, empathetic people are able to listen to and understand the experiences that other people describe. </a:t>
            </a: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63</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221937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Eliseo </a:t>
            </a:r>
            <a:r>
              <a:rPr lang="en-US" dirty="0" err="1"/>
              <a:t>Hiler</a:t>
            </a:r>
            <a:r>
              <a:rPr lang="en-US" dirty="0"/>
              <a:t>, a 65 year old man with depression seems to be more withdrawn today and you see him watching others work on a project together.  How might you interact with Eliseo to find out how he is really feeling?</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63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59797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for Specific Disorders</a:t>
            </a:r>
            <a:endParaRPr lang="en-US" dirty="0"/>
          </a:p>
        </p:txBody>
      </p:sp>
      <p:sp>
        <p:nvSpPr>
          <p:cNvPr id="4" name="TextBox 3"/>
          <p:cNvSpPr txBox="1"/>
          <p:nvPr/>
        </p:nvSpPr>
        <p:spPr>
          <a:xfrm>
            <a:off x="5659395" y="4265887"/>
            <a:ext cx="3505200" cy="2062103"/>
          </a:xfrm>
          <a:prstGeom prst="rect">
            <a:avLst/>
          </a:prstGeom>
          <a:solidFill>
            <a:srgbClr val="FFFFFF">
              <a:alpha val="50196"/>
            </a:srgbClr>
          </a:solidFill>
        </p:spPr>
        <p:txBody>
          <a:bodyPr wrap="square" rtlCol="0">
            <a:spAutoFit/>
          </a:bodyPr>
          <a:lstStyle/>
          <a:p>
            <a:pPr algn="r"/>
            <a:r>
              <a:rPr lang="en-US" sz="3200" dirty="0" smtClean="0">
                <a:solidFill>
                  <a:schemeClr val="accent6">
                    <a:lumMod val="75000"/>
                  </a:schemeClr>
                </a:solidFill>
                <a:latin typeface="Arial Black" panose="020B0A04020102020204" pitchFamily="34" charset="0"/>
              </a:rPr>
              <a:t>Anxiety</a:t>
            </a:r>
          </a:p>
          <a:p>
            <a:pPr algn="r"/>
            <a:r>
              <a:rPr lang="en-US" sz="3200" dirty="0" smtClean="0">
                <a:latin typeface="Arial Black" panose="020B0A04020102020204" pitchFamily="34" charset="0"/>
              </a:rPr>
              <a:t>Depression</a:t>
            </a:r>
          </a:p>
          <a:p>
            <a:pPr algn="r"/>
            <a:r>
              <a:rPr lang="en-US" sz="3200" dirty="0" smtClean="0">
                <a:latin typeface="Arial Black" panose="020B0A04020102020204" pitchFamily="34" charset="0"/>
              </a:rPr>
              <a:t>Bipolar</a:t>
            </a:r>
          </a:p>
          <a:p>
            <a:pPr algn="r"/>
            <a:r>
              <a:rPr lang="en-US" sz="3200" dirty="0" smtClean="0">
                <a:latin typeface="Arial Black" panose="020B0A04020102020204" pitchFamily="34" charset="0"/>
              </a:rPr>
              <a:t>Schizophrenia</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64-66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7913080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dirty="0"/>
              <a:t>Pair up with a partner and complete this activity:</a:t>
            </a:r>
          </a:p>
          <a:p>
            <a:pPr marL="514350" indent="-514350">
              <a:buFont typeface="+mj-lt"/>
              <a:buAutoNum type="arabicPeriod"/>
            </a:pPr>
            <a:r>
              <a:rPr lang="en-US" dirty="0" smtClean="0"/>
              <a:t>Each </a:t>
            </a:r>
            <a:r>
              <a:rPr lang="en-US" dirty="0"/>
              <a:t>individual will choose one of the roles below. </a:t>
            </a:r>
          </a:p>
          <a:p>
            <a:pPr marL="1257300" lvl="1" indent="-514350">
              <a:buFont typeface="Arial" panose="020B0604020202020204" pitchFamily="34" charset="0"/>
              <a:buChar char="•"/>
            </a:pPr>
            <a:r>
              <a:rPr lang="en-US" dirty="0" smtClean="0"/>
              <a:t>Caregiver</a:t>
            </a:r>
            <a:endParaRPr lang="en-US" dirty="0"/>
          </a:p>
          <a:p>
            <a:pPr marL="1257300" lvl="1" indent="-514350">
              <a:buFont typeface="Arial" panose="020B0604020202020204" pitchFamily="34" charset="0"/>
              <a:buChar char="•"/>
            </a:pPr>
            <a:r>
              <a:rPr lang="en-US" dirty="0" smtClean="0"/>
              <a:t>Jackie </a:t>
            </a:r>
            <a:r>
              <a:rPr lang="en-US" dirty="0" err="1"/>
              <a:t>Vanderhoff</a:t>
            </a:r>
            <a:r>
              <a:rPr lang="en-US" dirty="0"/>
              <a:t> – Age 55, diagnosed with anxiety panic disorder (page 10</a:t>
            </a:r>
            <a:r>
              <a:rPr lang="en-US" dirty="0" smtClean="0"/>
              <a:t>).</a:t>
            </a:r>
          </a:p>
          <a:p>
            <a:pPr marL="514350" indent="-514350">
              <a:buFont typeface="+mj-lt"/>
              <a:buAutoNum type="arabicPeriod"/>
            </a:pPr>
            <a:r>
              <a:rPr lang="en-US" dirty="0" smtClean="0"/>
              <a:t>Scenario</a:t>
            </a:r>
            <a:r>
              <a:rPr lang="en-US" dirty="0"/>
              <a:t>: The caregiver walks into the room to see Jackie </a:t>
            </a:r>
            <a:r>
              <a:rPr lang="en-US" dirty="0" err="1"/>
              <a:t>Vanderhoff</a:t>
            </a:r>
            <a:r>
              <a:rPr lang="en-US" dirty="0"/>
              <a:t> starting to hyperventilate and exclaims, “I am going to die!”  Jackie seems agitated and pacing back and forth.  </a:t>
            </a:r>
          </a:p>
          <a:p>
            <a:pPr marL="514350" indent="-514350">
              <a:buFont typeface="+mj-lt"/>
              <a:buAutoNum type="arabicPeriod"/>
            </a:pPr>
            <a:r>
              <a:rPr lang="en-US" dirty="0" smtClean="0"/>
              <a:t>Role-play </a:t>
            </a:r>
            <a:r>
              <a:rPr lang="en-US" dirty="0"/>
              <a:t>the scenario above.  The learner playing the “caregiver “will demonstrate compassion, flexibility and understanding for the individual.  The learner playing “Jackie” will </a:t>
            </a:r>
            <a:r>
              <a:rPr lang="en-US" dirty="0" smtClean="0"/>
              <a:t>act anxious. </a:t>
            </a:r>
            <a:endParaRPr lang="en-US" dirty="0"/>
          </a:p>
        </p:txBody>
      </p:sp>
      <p:sp>
        <p:nvSpPr>
          <p:cNvPr id="5" name="TextBox 4"/>
          <p:cNvSpPr txBox="1"/>
          <p:nvPr/>
        </p:nvSpPr>
        <p:spPr>
          <a:xfrm>
            <a:off x="457200" y="609600"/>
            <a:ext cx="1678665" cy="523220"/>
          </a:xfrm>
          <a:prstGeom prst="rect">
            <a:avLst/>
          </a:prstGeom>
          <a:noFill/>
        </p:spPr>
        <p:txBody>
          <a:bodyPr wrap="none" rtlCol="0">
            <a:spAutoFit/>
          </a:bodyPr>
          <a:lstStyle/>
          <a:p>
            <a:r>
              <a:rPr lang="en-US" sz="2800" dirty="0" smtClean="0">
                <a:solidFill>
                  <a:srgbClr val="31859C"/>
                </a:solidFill>
                <a:latin typeface="Arial Black" panose="020B0A04020102020204" pitchFamily="34" charset="0"/>
              </a:rPr>
              <a:t>Anxiety</a:t>
            </a:r>
            <a:endParaRPr lang="en-US" sz="2800" dirty="0">
              <a:solidFill>
                <a:srgbClr val="31859C"/>
              </a:solidFill>
              <a:latin typeface="Arial Black" panose="020B0A04020102020204" pitchFamily="34" charset="0"/>
            </a:endParaRPr>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64 </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93298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Diagnosing Mental Disorders</a:t>
            </a:r>
            <a:endParaRPr lang="en-US"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
        <p:nvSpPr>
          <p:cNvPr id="12" name="TextBox 11"/>
          <p:cNvSpPr txBox="1"/>
          <p:nvPr/>
        </p:nvSpPr>
        <p:spPr>
          <a:xfrm>
            <a:off x="1219200" y="2667000"/>
            <a:ext cx="3810000" cy="2554545"/>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It is </a:t>
            </a:r>
            <a:r>
              <a:rPr lang="en-US" sz="3200" u="sng" dirty="0" smtClean="0">
                <a:latin typeface="Arial Black" panose="020B0A04020102020204" pitchFamily="34" charset="0"/>
              </a:rPr>
              <a:t>not</a:t>
            </a:r>
            <a:r>
              <a:rPr lang="en-US" sz="3200" dirty="0" smtClean="0">
                <a:latin typeface="Arial Black" panose="020B0A04020102020204" pitchFamily="34" charset="0"/>
              </a:rPr>
              <a:t> a caregiver’s job to diagnose a person with a mental disorder.</a:t>
            </a:r>
            <a:endParaRPr lang="en-US" sz="3200" dirty="0">
              <a:latin typeface="Arial Black" panose="020B0A04020102020204" pitchFamily="34" charset="0"/>
            </a:endParaRPr>
          </a:p>
        </p:txBody>
      </p:sp>
    </p:spTree>
    <p:extLst>
      <p:ext uri="{BB962C8B-B14F-4D97-AF65-F5344CB8AC3E}">
        <p14:creationId xmlns:p14="http://schemas.microsoft.com/office/powerpoint/2010/main" val="25881766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for Specific Disorders</a:t>
            </a:r>
            <a:endParaRPr lang="en-US" dirty="0"/>
          </a:p>
        </p:txBody>
      </p:sp>
      <p:sp>
        <p:nvSpPr>
          <p:cNvPr id="4" name="TextBox 3"/>
          <p:cNvSpPr txBox="1"/>
          <p:nvPr/>
        </p:nvSpPr>
        <p:spPr>
          <a:xfrm>
            <a:off x="5659395" y="4265887"/>
            <a:ext cx="3505200" cy="2062103"/>
          </a:xfrm>
          <a:prstGeom prst="rect">
            <a:avLst/>
          </a:prstGeom>
          <a:solidFill>
            <a:srgbClr val="FFFFFF">
              <a:alpha val="50196"/>
            </a:srgbClr>
          </a:solidFill>
        </p:spPr>
        <p:txBody>
          <a:bodyPr wrap="square" rtlCol="0">
            <a:spAutoFit/>
          </a:bodyPr>
          <a:lstStyle/>
          <a:p>
            <a:pPr algn="r"/>
            <a:r>
              <a:rPr lang="en-US" sz="3200" dirty="0" smtClean="0">
                <a:latin typeface="Arial Black" panose="020B0A04020102020204" pitchFamily="34" charset="0"/>
              </a:rPr>
              <a:t>Anxiety</a:t>
            </a:r>
          </a:p>
          <a:p>
            <a:pPr algn="r"/>
            <a:r>
              <a:rPr lang="en-US" sz="3200" dirty="0" smtClean="0">
                <a:solidFill>
                  <a:schemeClr val="accent6">
                    <a:lumMod val="75000"/>
                  </a:schemeClr>
                </a:solidFill>
                <a:latin typeface="Arial Black" panose="020B0A04020102020204" pitchFamily="34" charset="0"/>
              </a:rPr>
              <a:t>Depression</a:t>
            </a:r>
          </a:p>
          <a:p>
            <a:pPr algn="r"/>
            <a:r>
              <a:rPr lang="en-US" sz="3200" dirty="0" smtClean="0">
                <a:latin typeface="Arial Black" panose="020B0A04020102020204" pitchFamily="34" charset="0"/>
              </a:rPr>
              <a:t>Bipolar</a:t>
            </a:r>
          </a:p>
          <a:p>
            <a:pPr algn="r"/>
            <a:r>
              <a:rPr lang="en-US" sz="3200" dirty="0" smtClean="0">
                <a:latin typeface="Arial Black" panose="020B0A04020102020204" pitchFamily="34" charset="0"/>
              </a:rPr>
              <a:t>Schizophrenia</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64-66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7566486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r>
              <a:rPr lang="en-US" dirty="0"/>
              <a:t>Pair up with a partner and complete this activity (switch roles from last time):</a:t>
            </a:r>
          </a:p>
          <a:p>
            <a:pPr marL="514350" indent="-514350">
              <a:buFont typeface="+mj-lt"/>
              <a:buAutoNum type="arabicPeriod"/>
            </a:pPr>
            <a:r>
              <a:rPr lang="en-US" dirty="0" smtClean="0"/>
              <a:t>Each </a:t>
            </a:r>
            <a:r>
              <a:rPr lang="en-US" dirty="0"/>
              <a:t>individual will choose one of the roles below. </a:t>
            </a:r>
          </a:p>
          <a:p>
            <a:pPr marL="1257300" lvl="1" indent="-514350">
              <a:buFont typeface="Arial" panose="020B0604020202020204" pitchFamily="34" charset="0"/>
              <a:buChar char="•"/>
            </a:pPr>
            <a:r>
              <a:rPr lang="en-US" dirty="0" smtClean="0"/>
              <a:t>Caregiver</a:t>
            </a:r>
            <a:endParaRPr lang="en-US" dirty="0"/>
          </a:p>
          <a:p>
            <a:pPr marL="1257300" lvl="1" indent="-514350">
              <a:buFont typeface="Arial" panose="020B0604020202020204" pitchFamily="34" charset="0"/>
              <a:buChar char="•"/>
            </a:pPr>
            <a:r>
              <a:rPr lang="en-US" dirty="0" smtClean="0"/>
              <a:t>Devin </a:t>
            </a:r>
            <a:r>
              <a:rPr lang="en-US" dirty="0" err="1"/>
              <a:t>Sollars</a:t>
            </a:r>
            <a:r>
              <a:rPr lang="en-US" dirty="0"/>
              <a:t> – Age 80, diagnosed with depression (page 15).</a:t>
            </a:r>
          </a:p>
          <a:p>
            <a:pPr marL="514350" indent="-514350">
              <a:buFont typeface="+mj-lt"/>
              <a:buAutoNum type="arabicPeriod"/>
            </a:pPr>
            <a:r>
              <a:rPr lang="en-US" dirty="0" smtClean="0"/>
              <a:t>Scenario</a:t>
            </a:r>
            <a:r>
              <a:rPr lang="en-US" dirty="0"/>
              <a:t>: The caregiver walks into the room to see Devin </a:t>
            </a:r>
            <a:r>
              <a:rPr lang="en-US" dirty="0" err="1"/>
              <a:t>Sollars</a:t>
            </a:r>
            <a:r>
              <a:rPr lang="en-US" dirty="0"/>
              <a:t> sitting in a chair staring blankly at the wall. The caregiver has noticed that Devin has been more and more withdrawn lately and not participating in activities.  Devin is struggling to find anything positive to look forward to.</a:t>
            </a:r>
          </a:p>
          <a:p>
            <a:pPr marL="514350" indent="-514350">
              <a:buFont typeface="+mj-lt"/>
              <a:buAutoNum type="arabicPeriod"/>
            </a:pPr>
            <a:r>
              <a:rPr lang="en-US" dirty="0" smtClean="0"/>
              <a:t>Role-play </a:t>
            </a:r>
            <a:r>
              <a:rPr lang="en-US" dirty="0"/>
              <a:t>the scenario above.  The learner playing the “caregiver “will demonstrate compassion, flexibility and understanding for the individual.  The learner playing “Devin” will </a:t>
            </a:r>
            <a:r>
              <a:rPr lang="en-US" dirty="0" smtClean="0"/>
              <a:t>act depressed. </a:t>
            </a:r>
            <a:endParaRPr lang="en-US" dirty="0"/>
          </a:p>
        </p:txBody>
      </p:sp>
      <p:sp>
        <p:nvSpPr>
          <p:cNvPr id="5" name="TextBox 4"/>
          <p:cNvSpPr txBox="1"/>
          <p:nvPr/>
        </p:nvSpPr>
        <p:spPr>
          <a:xfrm>
            <a:off x="457200" y="609600"/>
            <a:ext cx="2381742" cy="523220"/>
          </a:xfrm>
          <a:prstGeom prst="rect">
            <a:avLst/>
          </a:prstGeom>
          <a:noFill/>
        </p:spPr>
        <p:txBody>
          <a:bodyPr wrap="none" rtlCol="0">
            <a:spAutoFit/>
          </a:bodyPr>
          <a:lstStyle/>
          <a:p>
            <a:r>
              <a:rPr lang="en-US" sz="2800" dirty="0" smtClean="0">
                <a:solidFill>
                  <a:srgbClr val="31859C"/>
                </a:solidFill>
                <a:latin typeface="Arial Black" panose="020B0A04020102020204" pitchFamily="34" charset="0"/>
              </a:rPr>
              <a:t>Depression</a:t>
            </a:r>
            <a:endParaRPr lang="en-US" sz="2800" dirty="0">
              <a:solidFill>
                <a:srgbClr val="31859C"/>
              </a:solidFill>
              <a:latin typeface="Arial Black" panose="020B0A04020102020204" pitchFamily="34" charset="0"/>
            </a:endParaRPr>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65 </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879917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for Specific Disorders</a:t>
            </a:r>
            <a:endParaRPr lang="en-US" dirty="0"/>
          </a:p>
        </p:txBody>
      </p:sp>
      <p:sp>
        <p:nvSpPr>
          <p:cNvPr id="4" name="TextBox 3"/>
          <p:cNvSpPr txBox="1"/>
          <p:nvPr/>
        </p:nvSpPr>
        <p:spPr>
          <a:xfrm>
            <a:off x="5659395" y="4265887"/>
            <a:ext cx="3505200" cy="2062103"/>
          </a:xfrm>
          <a:prstGeom prst="rect">
            <a:avLst/>
          </a:prstGeom>
          <a:solidFill>
            <a:srgbClr val="FFFFFF">
              <a:alpha val="50196"/>
            </a:srgbClr>
          </a:solidFill>
        </p:spPr>
        <p:txBody>
          <a:bodyPr wrap="square" rtlCol="0">
            <a:spAutoFit/>
          </a:bodyPr>
          <a:lstStyle/>
          <a:p>
            <a:pPr algn="r"/>
            <a:r>
              <a:rPr lang="en-US" sz="3200" dirty="0" smtClean="0">
                <a:latin typeface="Arial Black" panose="020B0A04020102020204" pitchFamily="34" charset="0"/>
              </a:rPr>
              <a:t>Anxiety</a:t>
            </a:r>
          </a:p>
          <a:p>
            <a:pPr algn="r"/>
            <a:r>
              <a:rPr lang="en-US" sz="3200" dirty="0" smtClean="0">
                <a:latin typeface="Arial Black" panose="020B0A04020102020204" pitchFamily="34" charset="0"/>
              </a:rPr>
              <a:t>Depression</a:t>
            </a:r>
          </a:p>
          <a:p>
            <a:pPr algn="r"/>
            <a:r>
              <a:rPr lang="en-US" sz="3200" dirty="0" smtClean="0">
                <a:solidFill>
                  <a:schemeClr val="accent6">
                    <a:lumMod val="75000"/>
                  </a:schemeClr>
                </a:solidFill>
                <a:latin typeface="Arial Black" panose="020B0A04020102020204" pitchFamily="34" charset="0"/>
              </a:rPr>
              <a:t>Bipolar</a:t>
            </a:r>
          </a:p>
          <a:p>
            <a:pPr algn="r"/>
            <a:r>
              <a:rPr lang="en-US" sz="3200" dirty="0" smtClean="0">
                <a:latin typeface="Arial Black" panose="020B0A04020102020204" pitchFamily="34" charset="0"/>
              </a:rPr>
              <a:t>Schizophrenia</a:t>
            </a:r>
            <a:endParaRPr lang="en-US" sz="3200" dirty="0">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64-66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272213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r>
              <a:rPr lang="en-US" dirty="0"/>
              <a:t>Pair up with a new partner and complete this activity:</a:t>
            </a:r>
          </a:p>
          <a:p>
            <a:pPr marL="514350" indent="-514350">
              <a:buFont typeface="+mj-lt"/>
              <a:buAutoNum type="arabicPeriod"/>
            </a:pPr>
            <a:r>
              <a:rPr lang="en-US" dirty="0" smtClean="0"/>
              <a:t>Each </a:t>
            </a:r>
            <a:r>
              <a:rPr lang="en-US" dirty="0"/>
              <a:t>individual will choose one of the roles below. </a:t>
            </a:r>
          </a:p>
          <a:p>
            <a:pPr marL="1257300" lvl="1" indent="-514350">
              <a:buFont typeface="Arial" panose="020B0604020202020204" pitchFamily="34" charset="0"/>
              <a:buChar char="•"/>
            </a:pPr>
            <a:r>
              <a:rPr lang="en-US" dirty="0" smtClean="0"/>
              <a:t>Caregiver</a:t>
            </a:r>
            <a:endParaRPr lang="en-US" dirty="0"/>
          </a:p>
          <a:p>
            <a:pPr marL="1257300" lvl="1" indent="-514350">
              <a:buFont typeface="Arial" panose="020B0604020202020204" pitchFamily="34" charset="0"/>
              <a:buChar char="•"/>
            </a:pPr>
            <a:r>
              <a:rPr lang="en-US" dirty="0" err="1" smtClean="0"/>
              <a:t>Lawerence</a:t>
            </a:r>
            <a:r>
              <a:rPr lang="en-US" dirty="0" smtClean="0"/>
              <a:t> </a:t>
            </a:r>
            <a:r>
              <a:rPr lang="en-US" dirty="0"/>
              <a:t>Ocasio – Age 66, diagnosed with bipolar disorder (page 13).</a:t>
            </a:r>
          </a:p>
          <a:p>
            <a:pPr marL="514350" indent="-514350">
              <a:buFont typeface="+mj-lt"/>
              <a:buAutoNum type="arabicPeriod"/>
            </a:pPr>
            <a:r>
              <a:rPr lang="en-US" dirty="0" smtClean="0"/>
              <a:t>Scenario</a:t>
            </a:r>
            <a:r>
              <a:rPr lang="en-US" dirty="0"/>
              <a:t>: At lunch, </a:t>
            </a:r>
            <a:r>
              <a:rPr lang="en-US" dirty="0" err="1"/>
              <a:t>Lawerence</a:t>
            </a:r>
            <a:r>
              <a:rPr lang="en-US" dirty="0"/>
              <a:t> is pacing near the table and then sits down and then quickly stands back up again.  </a:t>
            </a:r>
            <a:r>
              <a:rPr lang="en-US" dirty="0" err="1"/>
              <a:t>Lawerence</a:t>
            </a:r>
            <a:r>
              <a:rPr lang="en-US" dirty="0"/>
              <a:t> seems to have a lot of extra energy and seems to be elated/happy.  The caregiver notices this and approaches </a:t>
            </a:r>
            <a:r>
              <a:rPr lang="en-US" dirty="0" err="1"/>
              <a:t>Lawerence</a:t>
            </a:r>
            <a:r>
              <a:rPr lang="en-US" dirty="0"/>
              <a:t>.</a:t>
            </a:r>
          </a:p>
          <a:p>
            <a:pPr marL="514350" indent="-514350">
              <a:buFont typeface="+mj-lt"/>
              <a:buAutoNum type="arabicPeriod"/>
            </a:pPr>
            <a:r>
              <a:rPr lang="en-US" dirty="0" smtClean="0"/>
              <a:t>Role-play </a:t>
            </a:r>
            <a:r>
              <a:rPr lang="en-US" dirty="0"/>
              <a:t>the scenario above.  The learner playing the “caregiver “will demonstrate compassion, flexibility and understanding for the individual.  The learner playing “</a:t>
            </a:r>
            <a:r>
              <a:rPr lang="en-US" dirty="0" err="1"/>
              <a:t>Lawerence</a:t>
            </a:r>
            <a:r>
              <a:rPr lang="en-US" dirty="0"/>
              <a:t>” will </a:t>
            </a:r>
            <a:r>
              <a:rPr lang="en-US" dirty="0" smtClean="0"/>
              <a:t>act bipolar. </a:t>
            </a:r>
            <a:endParaRPr lang="en-US" dirty="0"/>
          </a:p>
        </p:txBody>
      </p:sp>
      <p:sp>
        <p:nvSpPr>
          <p:cNvPr id="5" name="TextBox 4"/>
          <p:cNvSpPr txBox="1"/>
          <p:nvPr/>
        </p:nvSpPr>
        <p:spPr>
          <a:xfrm>
            <a:off x="457200" y="609600"/>
            <a:ext cx="1579278" cy="523220"/>
          </a:xfrm>
          <a:prstGeom prst="rect">
            <a:avLst/>
          </a:prstGeom>
          <a:noFill/>
        </p:spPr>
        <p:txBody>
          <a:bodyPr wrap="none" rtlCol="0">
            <a:spAutoFit/>
          </a:bodyPr>
          <a:lstStyle/>
          <a:p>
            <a:r>
              <a:rPr lang="en-US" sz="2800" dirty="0" smtClean="0">
                <a:solidFill>
                  <a:srgbClr val="31859C"/>
                </a:solidFill>
                <a:latin typeface="Arial Black" panose="020B0A04020102020204" pitchFamily="34" charset="0"/>
              </a:rPr>
              <a:t>Bipolar</a:t>
            </a:r>
            <a:endParaRPr lang="en-US" sz="2800" dirty="0">
              <a:solidFill>
                <a:srgbClr val="31859C"/>
              </a:solidFill>
              <a:latin typeface="Arial Black" panose="020B0A04020102020204" pitchFamily="34" charset="0"/>
            </a:endParaRPr>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65 </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3547743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for Specific Disorders</a:t>
            </a:r>
            <a:endParaRPr lang="en-US" dirty="0"/>
          </a:p>
        </p:txBody>
      </p:sp>
      <p:sp>
        <p:nvSpPr>
          <p:cNvPr id="4" name="TextBox 3"/>
          <p:cNvSpPr txBox="1"/>
          <p:nvPr/>
        </p:nvSpPr>
        <p:spPr>
          <a:xfrm>
            <a:off x="5659395" y="4265887"/>
            <a:ext cx="3505200" cy="2062103"/>
          </a:xfrm>
          <a:prstGeom prst="rect">
            <a:avLst/>
          </a:prstGeom>
          <a:solidFill>
            <a:srgbClr val="FFFFFF">
              <a:alpha val="50196"/>
            </a:srgbClr>
          </a:solidFill>
        </p:spPr>
        <p:txBody>
          <a:bodyPr wrap="square" rtlCol="0">
            <a:spAutoFit/>
          </a:bodyPr>
          <a:lstStyle/>
          <a:p>
            <a:pPr algn="r"/>
            <a:r>
              <a:rPr lang="en-US" sz="3200" dirty="0" smtClean="0">
                <a:latin typeface="Arial Black" panose="020B0A04020102020204" pitchFamily="34" charset="0"/>
              </a:rPr>
              <a:t>Anxiety</a:t>
            </a:r>
          </a:p>
          <a:p>
            <a:pPr algn="r"/>
            <a:r>
              <a:rPr lang="en-US" sz="3200" dirty="0" smtClean="0">
                <a:latin typeface="Arial Black" panose="020B0A04020102020204" pitchFamily="34" charset="0"/>
              </a:rPr>
              <a:t>Depression</a:t>
            </a:r>
          </a:p>
          <a:p>
            <a:pPr algn="r"/>
            <a:r>
              <a:rPr lang="en-US" sz="3200" dirty="0" smtClean="0">
                <a:latin typeface="Arial Black" panose="020B0A04020102020204" pitchFamily="34" charset="0"/>
              </a:rPr>
              <a:t>Bipolar</a:t>
            </a:r>
          </a:p>
          <a:p>
            <a:pPr algn="r"/>
            <a:r>
              <a:rPr lang="en-US" sz="3200" dirty="0" smtClean="0">
                <a:solidFill>
                  <a:schemeClr val="accent6">
                    <a:lumMod val="75000"/>
                  </a:schemeClr>
                </a:solidFill>
                <a:latin typeface="Arial Black" panose="020B0A04020102020204" pitchFamily="34" charset="0"/>
              </a:rPr>
              <a:t>Schizophrenia</a:t>
            </a:r>
            <a:endParaRPr lang="en-US" sz="3200" dirty="0">
              <a:solidFill>
                <a:schemeClr val="accent6">
                  <a:lumMod val="75000"/>
                </a:schemeClr>
              </a:solidFill>
              <a:latin typeface="Arial Black" panose="020B0A04020102020204" pitchFamily="34" charset="0"/>
            </a:endParaRP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64-66</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1462429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dirty="0"/>
              <a:t>Pair up with a partner and complete this activity (switch roles from last time):</a:t>
            </a:r>
          </a:p>
          <a:p>
            <a:pPr marL="514350" indent="-514350">
              <a:buFont typeface="+mj-lt"/>
              <a:buAutoNum type="arabicPeriod"/>
            </a:pPr>
            <a:r>
              <a:rPr lang="en-US" dirty="0" smtClean="0"/>
              <a:t>Each </a:t>
            </a:r>
            <a:r>
              <a:rPr lang="en-US" dirty="0"/>
              <a:t>individual will choose one of the roles below. </a:t>
            </a:r>
          </a:p>
          <a:p>
            <a:pPr marL="1257300" lvl="1" indent="-514350">
              <a:buFont typeface="Arial" panose="020B0604020202020204" pitchFamily="34" charset="0"/>
              <a:buChar char="•"/>
            </a:pPr>
            <a:r>
              <a:rPr lang="en-US" dirty="0" smtClean="0"/>
              <a:t>Caregiver</a:t>
            </a:r>
            <a:endParaRPr lang="en-US" dirty="0"/>
          </a:p>
          <a:p>
            <a:pPr marL="1257300" lvl="1" indent="-514350">
              <a:buFont typeface="Arial" panose="020B0604020202020204" pitchFamily="34" charset="0"/>
              <a:buChar char="•"/>
            </a:pPr>
            <a:r>
              <a:rPr lang="en-US" dirty="0" smtClean="0"/>
              <a:t>Kelley </a:t>
            </a:r>
            <a:r>
              <a:rPr lang="en-US" dirty="0"/>
              <a:t>Pooley – Age 43, diagnosed with schizophrenia (page </a:t>
            </a:r>
            <a:r>
              <a:rPr lang="en-US" dirty="0" smtClean="0"/>
              <a:t>18).</a:t>
            </a:r>
            <a:endParaRPr lang="en-US" dirty="0"/>
          </a:p>
          <a:p>
            <a:pPr marL="514350" indent="-514350">
              <a:buFont typeface="+mj-lt"/>
              <a:buAutoNum type="arabicPeriod"/>
            </a:pPr>
            <a:r>
              <a:rPr lang="en-US" dirty="0" smtClean="0"/>
              <a:t>Scenario</a:t>
            </a:r>
            <a:r>
              <a:rPr lang="en-US" dirty="0"/>
              <a:t>: Kelley Pooley rushes up to the caregiver and exclaims “Help!  There is a man with a knife in my room.”  Kelley laughs.</a:t>
            </a:r>
          </a:p>
          <a:p>
            <a:pPr marL="514350" indent="-514350">
              <a:buFont typeface="+mj-lt"/>
              <a:buAutoNum type="arabicPeriod"/>
            </a:pPr>
            <a:r>
              <a:rPr lang="en-US" dirty="0" smtClean="0"/>
              <a:t>Role-play </a:t>
            </a:r>
            <a:r>
              <a:rPr lang="en-US" dirty="0"/>
              <a:t>the scenario above.  The learner playing the “caregiver “will demonstrate compassion, flexibility and understanding for the individual.  The learner playing “Kelley” will </a:t>
            </a:r>
            <a:r>
              <a:rPr lang="en-US" dirty="0" smtClean="0"/>
              <a:t>act out symptoms of schizophrenia. </a:t>
            </a:r>
            <a:endParaRPr lang="en-US" dirty="0"/>
          </a:p>
        </p:txBody>
      </p:sp>
      <p:sp>
        <p:nvSpPr>
          <p:cNvPr id="5" name="TextBox 4"/>
          <p:cNvSpPr txBox="1"/>
          <p:nvPr/>
        </p:nvSpPr>
        <p:spPr>
          <a:xfrm>
            <a:off x="457200" y="609600"/>
            <a:ext cx="2950744" cy="523220"/>
          </a:xfrm>
          <a:prstGeom prst="rect">
            <a:avLst/>
          </a:prstGeom>
          <a:noFill/>
        </p:spPr>
        <p:txBody>
          <a:bodyPr wrap="none" rtlCol="0">
            <a:spAutoFit/>
          </a:bodyPr>
          <a:lstStyle/>
          <a:p>
            <a:r>
              <a:rPr lang="en-US" sz="2800" dirty="0" smtClean="0">
                <a:solidFill>
                  <a:srgbClr val="31859C"/>
                </a:solidFill>
                <a:latin typeface="Arial Black" panose="020B0A04020102020204" pitchFamily="34" charset="0"/>
              </a:rPr>
              <a:t>Schizophrenia</a:t>
            </a:r>
            <a:endParaRPr lang="en-US" sz="2800" dirty="0">
              <a:solidFill>
                <a:srgbClr val="31859C"/>
              </a:solidFill>
              <a:latin typeface="Arial Black" panose="020B0A04020102020204" pitchFamily="34" charset="0"/>
            </a:endParaRPr>
          </a:p>
        </p:txBody>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66 </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2806553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610600" cy="563562"/>
          </a:xfrm>
        </p:spPr>
        <p:txBody>
          <a:bodyPr>
            <a:normAutofit fontScale="90000"/>
          </a:bodyPr>
          <a:lstStyle/>
          <a:p>
            <a:r>
              <a:rPr lang="en-US" dirty="0" smtClean="0"/>
              <a:t>Triggering and Preventing Challenging Behaviors</a:t>
            </a:r>
            <a:endParaRPr lang="en-US" dirty="0"/>
          </a:p>
        </p:txBody>
      </p:sp>
      <p:sp>
        <p:nvSpPr>
          <p:cNvPr id="4" name="TextBox 3"/>
          <p:cNvSpPr txBox="1"/>
          <p:nvPr/>
        </p:nvSpPr>
        <p:spPr>
          <a:xfrm>
            <a:off x="381000" y="1905000"/>
            <a:ext cx="3733800" cy="3046988"/>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Be </a:t>
            </a:r>
            <a:r>
              <a:rPr lang="en-US" sz="3200" dirty="0">
                <a:latin typeface="Arial Black" panose="020B0A04020102020204" pitchFamily="34" charset="0"/>
              </a:rPr>
              <a:t>aware of the meaning of our words and the impact of our words on others. </a:t>
            </a: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66-67</a:t>
            </a:r>
            <a:endParaRPr lang="en-US" dirty="0"/>
          </a:p>
        </p:txBody>
      </p:sp>
      <p:sp>
        <p:nvSpPr>
          <p:cNvPr id="6" name="Oval 5"/>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9558388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Read the phrases below and think about how you can reframe as a positive.</a:t>
            </a:r>
          </a:p>
          <a:p>
            <a:r>
              <a:rPr lang="en-US" dirty="0"/>
              <a:t> </a:t>
            </a:r>
          </a:p>
          <a:p>
            <a:pPr marL="457200" lvl="0" indent="-457200">
              <a:buFont typeface="Arial" panose="020B0604020202020204" pitchFamily="34" charset="0"/>
              <a:buChar char="•"/>
            </a:pPr>
            <a:r>
              <a:rPr lang="en-US" dirty="0"/>
              <a:t>You constantly interrupt when I am talking.  </a:t>
            </a:r>
          </a:p>
          <a:p>
            <a:pPr marL="457200" indent="-457200">
              <a:buFont typeface="Arial" panose="020B0604020202020204" pitchFamily="34" charset="0"/>
              <a:buChar char="•"/>
            </a:pPr>
            <a:r>
              <a:rPr lang="en-US" dirty="0"/>
              <a:t> </a:t>
            </a:r>
            <a:r>
              <a:rPr lang="en-US" dirty="0" smtClean="0"/>
              <a:t>You </a:t>
            </a:r>
            <a:r>
              <a:rPr lang="en-US" dirty="0"/>
              <a:t>always make mistakes like that.</a:t>
            </a:r>
          </a:p>
          <a:p>
            <a:pPr marL="457200" indent="-457200">
              <a:buFont typeface="Arial" panose="020B0604020202020204" pitchFamily="34" charset="0"/>
              <a:buChar char="•"/>
            </a:pPr>
            <a:r>
              <a:rPr lang="en-US" dirty="0"/>
              <a:t> </a:t>
            </a:r>
            <a:r>
              <a:rPr lang="en-US" dirty="0" smtClean="0"/>
              <a:t>You </a:t>
            </a:r>
            <a:r>
              <a:rPr lang="en-US" dirty="0"/>
              <a:t>can’t leave.</a:t>
            </a:r>
          </a:p>
          <a:p>
            <a:pPr marL="457200" indent="-457200">
              <a:buFont typeface="Arial" panose="020B0604020202020204" pitchFamily="34" charset="0"/>
              <a:buChar char="•"/>
            </a:pPr>
            <a:r>
              <a:rPr lang="en-US" dirty="0"/>
              <a:t> </a:t>
            </a:r>
            <a:r>
              <a:rPr lang="en-US" dirty="0" smtClean="0"/>
              <a:t>Try </a:t>
            </a:r>
            <a:r>
              <a:rPr lang="en-US" dirty="0"/>
              <a:t>to do better next time.</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67</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4689275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6</a:t>
            </a:r>
            <a:endParaRPr lang="en-US" dirty="0"/>
          </a:p>
        </p:txBody>
      </p:sp>
      <p:sp>
        <p:nvSpPr>
          <p:cNvPr id="5" name="Picture Placeholder 4"/>
          <p:cNvSpPr>
            <a:spLocks noGrp="1"/>
          </p:cNvSpPr>
          <p:nvPr>
            <p:ph type="pic" idx="1"/>
          </p:nvPr>
        </p:nvSpPr>
        <p:spPr/>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68</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293479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7: Boundaries</a:t>
            </a:r>
            <a:endParaRPr lang="en-US" dirty="0"/>
          </a:p>
        </p:txBody>
      </p:sp>
      <p:sp>
        <p:nvSpPr>
          <p:cNvPr id="3" name="Text Placeholder 2"/>
          <p:cNvSpPr>
            <a:spLocks noGrp="1"/>
          </p:cNvSpPr>
          <p:nvPr>
            <p:ph type="body" idx="1"/>
          </p:nvPr>
        </p:nvSpPr>
        <p:spPr/>
        <p:txBody>
          <a:bodyPr/>
          <a:lstStyle/>
          <a:p>
            <a:r>
              <a:rPr lang="en-US" dirty="0" smtClean="0"/>
              <a:t>The caregiver will demonstrate an understanding of creating healthy professional boundaries.</a:t>
            </a:r>
            <a:endParaRPr lang="en-US" dirty="0"/>
          </a:p>
        </p:txBody>
      </p:sp>
      <p:sp>
        <p:nvSpPr>
          <p:cNvPr id="4" name="Rounded Rectangle 3"/>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69</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22365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Stigma and Myths</a:t>
            </a:r>
            <a:endParaRPr lang="en-US"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Page7</a:t>
            </a:r>
            <a:endParaRPr lang="en-US" dirty="0"/>
          </a:p>
        </p:txBody>
      </p:sp>
      <p:sp>
        <p:nvSpPr>
          <p:cNvPr id="10" name="Oval 9"/>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
        <p:nvSpPr>
          <p:cNvPr id="12" name="TextBox 11"/>
          <p:cNvSpPr txBox="1"/>
          <p:nvPr/>
        </p:nvSpPr>
        <p:spPr>
          <a:xfrm>
            <a:off x="4876800" y="2093655"/>
            <a:ext cx="3733800" cy="2554545"/>
          </a:xfrm>
          <a:prstGeom prst="rect">
            <a:avLst/>
          </a:prstGeom>
          <a:solidFill>
            <a:srgbClr val="FFFFFF">
              <a:alpha val="50196"/>
            </a:srgbClr>
          </a:solidFill>
        </p:spPr>
        <p:txBody>
          <a:bodyPr wrap="square" rtlCol="0">
            <a:spAutoFit/>
          </a:bodyPr>
          <a:lstStyle/>
          <a:p>
            <a:r>
              <a:rPr lang="en-US" sz="3200" dirty="0" smtClean="0">
                <a:latin typeface="Arial Black" panose="020B0A04020102020204" pitchFamily="34" charset="0"/>
              </a:rPr>
              <a:t>Stigma affects how others treat a person with a mental disorder.</a:t>
            </a:r>
            <a:endParaRPr lang="en-US" sz="3200" dirty="0">
              <a:latin typeface="Arial Black" panose="020B0A04020102020204" pitchFamily="34" charset="0"/>
            </a:endParaRPr>
          </a:p>
        </p:txBody>
      </p:sp>
      <p:grpSp>
        <p:nvGrpSpPr>
          <p:cNvPr id="7" name="Group 6"/>
          <p:cNvGrpSpPr/>
          <p:nvPr/>
        </p:nvGrpSpPr>
        <p:grpSpPr>
          <a:xfrm>
            <a:off x="7556556" y="4822502"/>
            <a:ext cx="914400" cy="914400"/>
            <a:chOff x="609600" y="4800600"/>
            <a:chExt cx="1066800" cy="1066800"/>
          </a:xfrm>
        </p:grpSpPr>
        <p:sp>
          <p:nvSpPr>
            <p:cNvPr id="9" name="Oval 8"/>
            <p:cNvSpPr/>
            <p:nvPr/>
          </p:nvSpPr>
          <p:spPr>
            <a:xfrm>
              <a:off x="609600" y="4800600"/>
              <a:ext cx="10668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Isosceles Triangle 12">
              <a:hlinkClick r:id="rId5"/>
            </p:cNvPr>
            <p:cNvSpPr/>
            <p:nvPr/>
          </p:nvSpPr>
          <p:spPr>
            <a:xfrm rot="5217986">
              <a:off x="908245" y="5036700"/>
              <a:ext cx="677075" cy="583685"/>
            </a:xfrm>
            <a:prstGeom prst="triangl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13754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Reflect on a time when you felt like someone was intruding on your personal boundaries making you feel uncomfortable with their actions or words.</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69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7189178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Professional Boundaries</a:t>
            </a:r>
            <a:endParaRPr lang="en-US" dirty="0"/>
          </a:p>
        </p:txBody>
      </p:sp>
      <p:sp>
        <p:nvSpPr>
          <p:cNvPr id="6" name="TextBox 5"/>
          <p:cNvSpPr txBox="1"/>
          <p:nvPr/>
        </p:nvSpPr>
        <p:spPr>
          <a:xfrm>
            <a:off x="5638800" y="1752600"/>
            <a:ext cx="3200400" cy="3539430"/>
          </a:xfrm>
          <a:prstGeom prst="rect">
            <a:avLst/>
          </a:prstGeom>
          <a:solidFill>
            <a:srgbClr val="FFFFFF">
              <a:alpha val="50196"/>
            </a:srgbClr>
          </a:solidFill>
        </p:spPr>
        <p:txBody>
          <a:bodyPr wrap="square" rtlCol="0">
            <a:spAutoFit/>
          </a:bodyPr>
          <a:lstStyle/>
          <a:p>
            <a:r>
              <a:rPr lang="en-US" sz="3200" smtClean="0">
                <a:latin typeface="Arial Black" panose="020B0A04020102020204" pitchFamily="34" charset="0"/>
              </a:rPr>
              <a:t>Boundaries can apply to coworkers, managers and even the individuals you care for.</a:t>
            </a:r>
            <a:endParaRPr lang="en-US" sz="3200" dirty="0">
              <a:latin typeface="Arial Black" panose="020B0A04020102020204" pitchFamily="34" charset="0"/>
            </a:endParaRPr>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69</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3790386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Read the questions </a:t>
            </a:r>
            <a:r>
              <a:rPr lang="en-US" dirty="0" smtClean="0"/>
              <a:t>on page 70.  </a:t>
            </a:r>
          </a:p>
          <a:p>
            <a:endParaRPr lang="en-US" dirty="0"/>
          </a:p>
          <a:p>
            <a:r>
              <a:rPr lang="en-US" dirty="0" smtClean="0"/>
              <a:t>Identify </a:t>
            </a:r>
            <a:r>
              <a:rPr lang="en-US" dirty="0"/>
              <a:t>the questions that might indicate boundary </a:t>
            </a:r>
            <a:r>
              <a:rPr lang="en-US" dirty="0" smtClean="0"/>
              <a:t>violation.</a:t>
            </a:r>
          </a:p>
          <a:p>
            <a:endParaRPr lang="en-US" dirty="0"/>
          </a:p>
          <a:p>
            <a:r>
              <a:rPr lang="en-US" dirty="0" smtClean="0"/>
              <a:t>If </a:t>
            </a:r>
            <a:r>
              <a:rPr lang="en-US" dirty="0"/>
              <a:t>the answer is </a:t>
            </a:r>
            <a:r>
              <a:rPr lang="en-US" dirty="0" smtClean="0"/>
              <a:t>yes, </a:t>
            </a:r>
            <a:r>
              <a:rPr lang="en-US" dirty="0"/>
              <a:t>discuss why</a:t>
            </a:r>
            <a:r>
              <a:rPr lang="en-US" dirty="0" smtClean="0"/>
              <a:t>.</a:t>
            </a:r>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70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1099821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Setting Boundaries</a:t>
            </a:r>
            <a:endParaRPr lang="en-US" dirty="0"/>
          </a:p>
        </p:txBody>
      </p:sp>
      <p:sp>
        <p:nvSpPr>
          <p:cNvPr id="6" name="TextBox 5"/>
          <p:cNvSpPr txBox="1"/>
          <p:nvPr/>
        </p:nvSpPr>
        <p:spPr>
          <a:xfrm>
            <a:off x="0" y="4267200"/>
            <a:ext cx="9144000" cy="1569660"/>
          </a:xfrm>
          <a:prstGeom prst="rect">
            <a:avLst/>
          </a:prstGeom>
          <a:solidFill>
            <a:srgbClr val="FFFFFF">
              <a:alpha val="50196"/>
            </a:srgbClr>
          </a:solidFill>
        </p:spPr>
        <p:txBody>
          <a:bodyPr wrap="square" rtlCol="0">
            <a:spAutoFit/>
          </a:bodyPr>
          <a:lstStyle/>
          <a:p>
            <a:pPr algn="ctr"/>
            <a:r>
              <a:rPr lang="en-US" sz="3200" dirty="0" smtClean="0">
                <a:latin typeface="Arial Black" panose="020B0A04020102020204" pitchFamily="34" charset="0"/>
              </a:rPr>
              <a:t>As the </a:t>
            </a:r>
            <a:r>
              <a:rPr lang="en-US" sz="3200" dirty="0">
                <a:latin typeface="Arial Black" panose="020B0A04020102020204" pitchFamily="34" charset="0"/>
              </a:rPr>
              <a:t>gatekeeper, you get to decide how close another person gets to you physically and emotionally. </a:t>
            </a:r>
          </a:p>
        </p:txBody>
      </p:sp>
      <p:sp>
        <p:nvSpPr>
          <p:cNvPr id="5" name="Rounded Rectangle 4"/>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71</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7617575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7500" lnSpcReduction="20000"/>
          </a:bodyPr>
          <a:lstStyle/>
          <a:p>
            <a:r>
              <a:rPr lang="en-US" dirty="0"/>
              <a:t>Identify the boundaries below as emotional or physical by placing an “E” next to those that are emotional and “P” next to those that are physical.</a:t>
            </a:r>
          </a:p>
          <a:p>
            <a:r>
              <a:rPr lang="en-US" dirty="0"/>
              <a:t> </a:t>
            </a:r>
          </a:p>
          <a:p>
            <a:r>
              <a:rPr lang="en-US" dirty="0" smtClean="0"/>
              <a:t>____   </a:t>
            </a:r>
            <a:r>
              <a:rPr lang="en-US" dirty="0"/>
              <a:t>You will not be manipulated or forced to do things you don’t want to do, even if the other person is attempting to make you feel guilty</a:t>
            </a:r>
            <a:r>
              <a:rPr lang="en-US" dirty="0" smtClean="0"/>
              <a:t>.</a:t>
            </a:r>
            <a:endParaRPr lang="en-US" dirty="0"/>
          </a:p>
          <a:p>
            <a:r>
              <a:rPr lang="en-US" dirty="0" smtClean="0"/>
              <a:t>____   </a:t>
            </a:r>
            <a:r>
              <a:rPr lang="en-US" dirty="0"/>
              <a:t>You keep your emotions separate from other people’s emotions, although you empathize with the people you care about</a:t>
            </a:r>
            <a:r>
              <a:rPr lang="en-US" dirty="0" smtClean="0"/>
              <a:t>.</a:t>
            </a:r>
            <a:endParaRPr lang="en-US" dirty="0"/>
          </a:p>
          <a:p>
            <a:r>
              <a:rPr lang="en-US" dirty="0" smtClean="0"/>
              <a:t>____   </a:t>
            </a:r>
            <a:r>
              <a:rPr lang="en-US" dirty="0"/>
              <a:t>Knowing that you have the choice in how you want to feel and your ability to act on it.</a:t>
            </a:r>
          </a:p>
          <a:p>
            <a:r>
              <a:rPr lang="en-US" dirty="0" smtClean="0"/>
              <a:t>____   </a:t>
            </a:r>
            <a:r>
              <a:rPr lang="en-US" dirty="0"/>
              <a:t>When someone intrudes on our physical space, we feel it internally. It feels awkward and unnatural.</a:t>
            </a:r>
          </a:p>
          <a:p>
            <a:r>
              <a:rPr lang="en-US" dirty="0" smtClean="0"/>
              <a:t>____   </a:t>
            </a:r>
            <a:r>
              <a:rPr lang="en-US" dirty="0"/>
              <a:t>When someone goes through another person’s belongings without their permission.</a:t>
            </a:r>
          </a:p>
          <a:p>
            <a:endParaRPr lang="en-US" dirty="0"/>
          </a:p>
        </p:txBody>
      </p:sp>
      <p:sp>
        <p:nvSpPr>
          <p:cNvPr id="3" name="Rounded Rectangle 2"/>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72 </a:t>
            </a:r>
            <a:endParaRPr lang="en-US" dirty="0"/>
          </a:p>
        </p:txBody>
      </p:sp>
      <p:sp>
        <p:nvSpPr>
          <p:cNvPr id="5" name="Oval 4"/>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
        <p:nvSpPr>
          <p:cNvPr id="2" name="TextBox 1"/>
          <p:cNvSpPr txBox="1"/>
          <p:nvPr/>
        </p:nvSpPr>
        <p:spPr>
          <a:xfrm>
            <a:off x="617220" y="2209800"/>
            <a:ext cx="351378" cy="369332"/>
          </a:xfrm>
          <a:prstGeom prst="rect">
            <a:avLst/>
          </a:prstGeom>
          <a:noFill/>
        </p:spPr>
        <p:txBody>
          <a:bodyPr wrap="none" rtlCol="0">
            <a:spAutoFit/>
          </a:bodyPr>
          <a:lstStyle/>
          <a:p>
            <a:r>
              <a:rPr lang="en-US" dirty="0" smtClean="0">
                <a:solidFill>
                  <a:srgbClr val="00B050"/>
                </a:solidFill>
                <a:latin typeface="Arial Black" panose="020B0A04020102020204" pitchFamily="34" charset="0"/>
              </a:rPr>
              <a:t>E</a:t>
            </a:r>
            <a:endParaRPr lang="en-US" dirty="0">
              <a:solidFill>
                <a:srgbClr val="00B050"/>
              </a:solidFill>
              <a:latin typeface="Arial Black" panose="020B0A04020102020204" pitchFamily="34" charset="0"/>
            </a:endParaRPr>
          </a:p>
        </p:txBody>
      </p:sp>
      <p:sp>
        <p:nvSpPr>
          <p:cNvPr id="7" name="TextBox 6"/>
          <p:cNvSpPr txBox="1"/>
          <p:nvPr/>
        </p:nvSpPr>
        <p:spPr>
          <a:xfrm>
            <a:off x="617220" y="3124200"/>
            <a:ext cx="351378" cy="369332"/>
          </a:xfrm>
          <a:prstGeom prst="rect">
            <a:avLst/>
          </a:prstGeom>
          <a:noFill/>
        </p:spPr>
        <p:txBody>
          <a:bodyPr wrap="none" rtlCol="0">
            <a:spAutoFit/>
          </a:bodyPr>
          <a:lstStyle/>
          <a:p>
            <a:r>
              <a:rPr lang="en-US" dirty="0" smtClean="0">
                <a:solidFill>
                  <a:srgbClr val="00B050"/>
                </a:solidFill>
                <a:latin typeface="Arial Black" panose="020B0A04020102020204" pitchFamily="34" charset="0"/>
              </a:rPr>
              <a:t>E</a:t>
            </a:r>
            <a:endParaRPr lang="en-US" dirty="0">
              <a:solidFill>
                <a:srgbClr val="00B050"/>
              </a:solidFill>
              <a:latin typeface="Arial Black" panose="020B0A04020102020204" pitchFamily="34" charset="0"/>
            </a:endParaRPr>
          </a:p>
        </p:txBody>
      </p:sp>
      <p:sp>
        <p:nvSpPr>
          <p:cNvPr id="8" name="TextBox 7"/>
          <p:cNvSpPr txBox="1"/>
          <p:nvPr/>
        </p:nvSpPr>
        <p:spPr>
          <a:xfrm>
            <a:off x="617220" y="3722132"/>
            <a:ext cx="351378" cy="369332"/>
          </a:xfrm>
          <a:prstGeom prst="rect">
            <a:avLst/>
          </a:prstGeom>
          <a:noFill/>
        </p:spPr>
        <p:txBody>
          <a:bodyPr wrap="none" rtlCol="0">
            <a:spAutoFit/>
          </a:bodyPr>
          <a:lstStyle/>
          <a:p>
            <a:r>
              <a:rPr lang="en-US" dirty="0" smtClean="0">
                <a:solidFill>
                  <a:srgbClr val="00B050"/>
                </a:solidFill>
                <a:latin typeface="Arial Black" panose="020B0A04020102020204" pitchFamily="34" charset="0"/>
              </a:rPr>
              <a:t>E</a:t>
            </a:r>
            <a:endParaRPr lang="en-US" dirty="0">
              <a:solidFill>
                <a:srgbClr val="00B050"/>
              </a:solidFill>
              <a:latin typeface="Arial Black" panose="020B0A04020102020204" pitchFamily="34" charset="0"/>
            </a:endParaRPr>
          </a:p>
        </p:txBody>
      </p:sp>
      <p:sp>
        <p:nvSpPr>
          <p:cNvPr id="9" name="TextBox 8"/>
          <p:cNvSpPr txBox="1"/>
          <p:nvPr/>
        </p:nvSpPr>
        <p:spPr>
          <a:xfrm>
            <a:off x="617220" y="4320064"/>
            <a:ext cx="351378" cy="369332"/>
          </a:xfrm>
          <a:prstGeom prst="rect">
            <a:avLst/>
          </a:prstGeom>
          <a:noFill/>
        </p:spPr>
        <p:txBody>
          <a:bodyPr wrap="none" rtlCol="0">
            <a:spAutoFit/>
          </a:bodyPr>
          <a:lstStyle/>
          <a:p>
            <a:r>
              <a:rPr lang="en-US" dirty="0" smtClean="0">
                <a:solidFill>
                  <a:srgbClr val="00B050"/>
                </a:solidFill>
                <a:latin typeface="Arial Black" panose="020B0A04020102020204" pitchFamily="34" charset="0"/>
              </a:rPr>
              <a:t>P</a:t>
            </a:r>
            <a:endParaRPr lang="en-US" dirty="0">
              <a:solidFill>
                <a:srgbClr val="00B050"/>
              </a:solidFill>
              <a:latin typeface="Arial Black" panose="020B0A04020102020204" pitchFamily="34" charset="0"/>
            </a:endParaRPr>
          </a:p>
        </p:txBody>
      </p:sp>
      <p:sp>
        <p:nvSpPr>
          <p:cNvPr id="10" name="TextBox 9"/>
          <p:cNvSpPr txBox="1"/>
          <p:nvPr/>
        </p:nvSpPr>
        <p:spPr>
          <a:xfrm>
            <a:off x="617220" y="4917996"/>
            <a:ext cx="351378" cy="369332"/>
          </a:xfrm>
          <a:prstGeom prst="rect">
            <a:avLst/>
          </a:prstGeom>
          <a:noFill/>
        </p:spPr>
        <p:txBody>
          <a:bodyPr wrap="none" rtlCol="0">
            <a:spAutoFit/>
          </a:bodyPr>
          <a:lstStyle/>
          <a:p>
            <a:r>
              <a:rPr lang="en-US" dirty="0" smtClean="0">
                <a:solidFill>
                  <a:srgbClr val="00B050"/>
                </a:solidFill>
                <a:latin typeface="Arial Black" panose="020B0A04020102020204" pitchFamily="34" charset="0"/>
              </a:rPr>
              <a:t>P</a:t>
            </a:r>
            <a:endParaRPr lang="en-US"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9108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Assertiveness</a:t>
            </a:r>
            <a:endParaRPr lang="en-US" dirty="0"/>
          </a:p>
        </p:txBody>
      </p:sp>
      <p:graphicFrame>
        <p:nvGraphicFramePr>
          <p:cNvPr id="2" name="Diagram 1"/>
          <p:cNvGraphicFramePr/>
          <p:nvPr>
            <p:extLst>
              <p:ext uri="{D42A27DB-BD31-4B8C-83A1-F6EECF244321}">
                <p14:modId xmlns:p14="http://schemas.microsoft.com/office/powerpoint/2010/main" val="2498009221"/>
              </p:ext>
            </p:extLst>
          </p:nvPr>
        </p:nvGraphicFramePr>
        <p:xfrm>
          <a:off x="304800" y="1219200"/>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72-73</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21630680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7</a:t>
            </a:r>
            <a:endParaRPr lang="en-US" dirty="0"/>
          </a:p>
        </p:txBody>
      </p:sp>
      <p:sp>
        <p:nvSpPr>
          <p:cNvPr id="5" name="Picture Placeholder 4"/>
          <p:cNvSpPr>
            <a:spLocks noGrp="1"/>
          </p:cNvSpPr>
          <p:nvPr>
            <p:ph type="pic" idx="1"/>
          </p:nvPr>
        </p:nvSpPr>
        <p:spPr/>
      </p:sp>
      <p:sp>
        <p:nvSpPr>
          <p:cNvPr id="6" name="Rounded Rectangle 5"/>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73</a:t>
            </a:r>
            <a:endParaRPr lang="en-US" dirty="0"/>
          </a:p>
        </p:txBody>
      </p:sp>
      <p:sp>
        <p:nvSpPr>
          <p:cNvPr id="7" name="Oval 6"/>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7152590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Break</a:t>
            </a:r>
            <a:endParaRPr lang="en-US" dirty="0"/>
          </a:p>
        </p:txBody>
      </p:sp>
    </p:spTree>
    <p:extLst>
      <p:ext uri="{BB962C8B-B14F-4D97-AF65-F5344CB8AC3E}">
        <p14:creationId xmlns:p14="http://schemas.microsoft.com/office/powerpoint/2010/main" val="4383579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46438"/>
            <a:ext cx="8229600" cy="868362"/>
          </a:xfrm>
        </p:spPr>
        <p:txBody>
          <a:bodyPr>
            <a:normAutofit fontScale="90000"/>
          </a:bodyPr>
          <a:lstStyle/>
          <a:p>
            <a:r>
              <a:rPr lang="en-US" dirty="0" smtClean="0"/>
              <a:t>Module 5: Creative Approaches to Challenging Behaviors</a:t>
            </a:r>
            <a:endParaRPr lang="en-US" dirty="0"/>
          </a:p>
        </p:txBody>
      </p:sp>
      <p:sp>
        <p:nvSpPr>
          <p:cNvPr id="5" name="Content Placeholder 4"/>
          <p:cNvSpPr>
            <a:spLocks noGrp="1"/>
          </p:cNvSpPr>
          <p:nvPr>
            <p:ph idx="1"/>
          </p:nvPr>
        </p:nvSpPr>
        <p:spPr>
          <a:xfrm>
            <a:off x="457200" y="4114800"/>
            <a:ext cx="8229600" cy="2011363"/>
          </a:xfrm>
        </p:spPr>
        <p:txBody>
          <a:bodyPr/>
          <a:lstStyle/>
          <a:p>
            <a:r>
              <a:rPr lang="en-US" dirty="0" smtClean="0"/>
              <a:t>Lesson 8: Approaching Behaviors</a:t>
            </a:r>
          </a:p>
          <a:p>
            <a:r>
              <a:rPr lang="en-US" dirty="0" smtClean="0"/>
              <a:t>Lesson 9: Crisis Management</a:t>
            </a:r>
            <a:endParaRPr lang="en-US" dirty="0"/>
          </a:p>
        </p:txBody>
      </p:sp>
      <p:sp>
        <p:nvSpPr>
          <p:cNvPr id="8" name="Rounded Rectangle 7"/>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74</a:t>
            </a:r>
            <a:endParaRPr lang="en-US" dirty="0"/>
          </a:p>
        </p:txBody>
      </p:sp>
      <p:sp>
        <p:nvSpPr>
          <p:cNvPr id="9" name="Oval 8"/>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pic>
        <p:nvPicPr>
          <p:cNvPr id="6" name="Picture Placeholder 5"/>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8757576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8: Approaching Behaviors</a:t>
            </a:r>
            <a:endParaRPr lang="en-US" dirty="0"/>
          </a:p>
        </p:txBody>
      </p:sp>
      <p:sp>
        <p:nvSpPr>
          <p:cNvPr id="6" name="Text Placeholder 5"/>
          <p:cNvSpPr>
            <a:spLocks noGrp="1"/>
          </p:cNvSpPr>
          <p:nvPr>
            <p:ph type="body" idx="1"/>
          </p:nvPr>
        </p:nvSpPr>
        <p:spPr/>
        <p:txBody>
          <a:bodyPr/>
          <a:lstStyle/>
          <a:p>
            <a:r>
              <a:rPr lang="en-US" dirty="0" smtClean="0"/>
              <a:t>The caregiver will demonstrate a sequence of steps to approach challenging behaviors.</a:t>
            </a:r>
            <a:endParaRPr lang="en-US" dirty="0"/>
          </a:p>
        </p:txBody>
      </p:sp>
      <p:sp>
        <p:nvSpPr>
          <p:cNvPr id="7" name="Rounded Rectangle 6"/>
          <p:cNvSpPr/>
          <p:nvPr/>
        </p:nvSpPr>
        <p:spPr>
          <a:xfrm>
            <a:off x="533400" y="6248400"/>
            <a:ext cx="2743200" cy="449579"/>
          </a:xfrm>
          <a:prstGeom prst="roundRect">
            <a:avLst/>
          </a:prstGeom>
          <a:gradFill>
            <a:gsLst>
              <a:gs pos="30000">
                <a:srgbClr val="D7B0E8"/>
              </a:gs>
              <a:gs pos="88000">
                <a:schemeClr val="bg1">
                  <a:alpha val="0"/>
                </a:schemeClr>
              </a:gs>
            </a:gsLst>
            <a:lin ang="0" scaled="1"/>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t> </a:t>
            </a:r>
            <a:r>
              <a:rPr lang="en-US" dirty="0" smtClean="0"/>
              <a:t>  Page 75</a:t>
            </a:r>
            <a:endParaRPr lang="en-US" dirty="0"/>
          </a:p>
        </p:txBody>
      </p:sp>
      <p:sp>
        <p:nvSpPr>
          <p:cNvPr id="8" name="Oval 7"/>
          <p:cNvSpPr/>
          <p:nvPr/>
        </p:nvSpPr>
        <p:spPr>
          <a:xfrm>
            <a:off x="76200" y="6162675"/>
            <a:ext cx="609600" cy="609600"/>
          </a:xfrm>
          <a:prstGeom prst="ellipse">
            <a:avLst/>
          </a:prstGeom>
          <a:solidFill>
            <a:srgbClr val="CA97E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14300" y="6248400"/>
            <a:ext cx="502920" cy="502920"/>
          </a:xfrm>
          <a:prstGeom prst="rect">
            <a:avLst/>
          </a:prstGeom>
        </p:spPr>
      </p:pic>
    </p:spTree>
    <p:extLst>
      <p:ext uri="{BB962C8B-B14F-4D97-AF65-F5344CB8AC3E}">
        <p14:creationId xmlns:p14="http://schemas.microsoft.com/office/powerpoint/2010/main" val="811084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37640</TotalTime>
  <Words>3986</Words>
  <Application>Microsoft Office PowerPoint</Application>
  <PresentationFormat>On-screen Show (4:3)</PresentationFormat>
  <Paragraphs>624</Paragraphs>
  <Slides>124</Slides>
  <Notes>82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124</vt:i4>
      </vt:variant>
    </vt:vector>
  </HeadingPairs>
  <TitlesOfParts>
    <vt:vector size="128" baseType="lpstr">
      <vt:lpstr>Arial</vt:lpstr>
      <vt:lpstr>Arial Black</vt:lpstr>
      <vt:lpstr>Calibri</vt:lpstr>
      <vt:lpstr>Office Theme</vt:lpstr>
      <vt:lpstr>Mental Health, Level 1</vt:lpstr>
      <vt:lpstr>Agenda 9:00 AM – 5:00 PM</vt:lpstr>
      <vt:lpstr>Module 1: Intro to Mental Disorders</vt:lpstr>
      <vt:lpstr>1: Mental Disorders</vt:lpstr>
      <vt:lpstr>Fact</vt:lpstr>
      <vt:lpstr>Just Get Better</vt:lpstr>
      <vt:lpstr>PowerPoint Presentation</vt:lpstr>
      <vt:lpstr>Diagnosing Mental Disorders</vt:lpstr>
      <vt:lpstr>Stigma and Myths</vt:lpstr>
      <vt:lpstr>PowerPoint Presentation</vt:lpstr>
      <vt:lpstr>Myths and Facts</vt:lpstr>
      <vt:lpstr>PowerPoint Presentation</vt:lpstr>
      <vt:lpstr>PowerPoint Presentation</vt:lpstr>
      <vt:lpstr>Mental Health Conditions</vt:lpstr>
      <vt:lpstr>Anxiety Disorders</vt:lpstr>
      <vt:lpstr>PowerPoint Presentation</vt:lpstr>
      <vt:lpstr>Depression</vt:lpstr>
      <vt:lpstr>PowerPoint Presentation</vt:lpstr>
      <vt:lpstr>Bipolar</vt:lpstr>
      <vt:lpstr>PowerPoint Presentation</vt:lpstr>
      <vt:lpstr>Borderline Personality Disorder</vt:lpstr>
      <vt:lpstr>PowerPoint Presentation</vt:lpstr>
      <vt:lpstr>Obsessive-compulsive Disorder</vt:lpstr>
      <vt:lpstr>PowerPoint Presentation</vt:lpstr>
      <vt:lpstr>Post-traumatic Stress Disorder</vt:lpstr>
      <vt:lpstr>PowerPoint Presentation</vt:lpstr>
      <vt:lpstr>Schizophrenia</vt:lpstr>
      <vt:lpstr>PowerPoint Presentation</vt:lpstr>
      <vt:lpstr>Lesson 1</vt:lpstr>
      <vt:lpstr>Module 2: Caregiving for Individuals with Mental Disorders</vt:lpstr>
      <vt:lpstr>2: Compassionate and Trauma-Informed Care</vt:lpstr>
      <vt:lpstr>PowerPoint Presentation</vt:lpstr>
      <vt:lpstr>Culture and Ethnicity</vt:lpstr>
      <vt:lpstr>PowerPoint Presentation</vt:lpstr>
      <vt:lpstr>Trauma-Informed Care</vt:lpstr>
      <vt:lpstr>Trauma-Informed Approach</vt:lpstr>
      <vt:lpstr>PowerPoint Presentation</vt:lpstr>
      <vt:lpstr>Resilience</vt:lpstr>
      <vt:lpstr>Lesson 2</vt:lpstr>
      <vt:lpstr>Break</vt:lpstr>
      <vt:lpstr>3: Supports for Wellness</vt:lpstr>
      <vt:lpstr>PowerPoint Presentation</vt:lpstr>
      <vt:lpstr>Baseline </vt:lpstr>
      <vt:lpstr>Eight Dimensions of Wellness</vt:lpstr>
      <vt:lpstr>Person-Centered Planning</vt:lpstr>
      <vt:lpstr>Conventional Medicine</vt:lpstr>
      <vt:lpstr>PowerPoint Presentation</vt:lpstr>
      <vt:lpstr>Chemical Restraints &amp; Refusal</vt:lpstr>
      <vt:lpstr>Non-Drug Therapies</vt:lpstr>
      <vt:lpstr>PowerPoint Presentation</vt:lpstr>
      <vt:lpstr>Lesson 3</vt:lpstr>
      <vt:lpstr>4: Getting Help and Self-Care</vt:lpstr>
      <vt:lpstr>PowerPoint Presentation</vt:lpstr>
      <vt:lpstr>Caregiver Mental Wellness</vt:lpstr>
      <vt:lpstr>PowerPoint Presentation</vt:lpstr>
      <vt:lpstr>Secondary Trauma</vt:lpstr>
      <vt:lpstr>Strategies to Cope with Burnout</vt:lpstr>
      <vt:lpstr>Lesson 4</vt:lpstr>
      <vt:lpstr>Module 3: Suicide</vt:lpstr>
      <vt:lpstr>Lesson 5: Suicide Prevention</vt:lpstr>
      <vt:lpstr>PowerPoint Presentation</vt:lpstr>
      <vt:lpstr>Facts About Suicide</vt:lpstr>
      <vt:lpstr>Risk Factors and Warning Signs</vt:lpstr>
      <vt:lpstr>Talking About Suicide</vt:lpstr>
      <vt:lpstr>PowerPoint Presentation</vt:lpstr>
      <vt:lpstr>After Suicide</vt:lpstr>
      <vt:lpstr>Grief Support</vt:lpstr>
      <vt:lpstr>Lesson 5</vt:lpstr>
      <vt:lpstr>Lunch</vt:lpstr>
      <vt:lpstr>Module 4: Respectful Communication</vt:lpstr>
      <vt:lpstr>Lesson 6: Communication Dynamics</vt:lpstr>
      <vt:lpstr>PowerPoint Presentation</vt:lpstr>
      <vt:lpstr>Respectful Communication</vt:lpstr>
      <vt:lpstr>Listening</vt:lpstr>
      <vt:lpstr>PowerPoint Presentation</vt:lpstr>
      <vt:lpstr>Empathy and Compassion</vt:lpstr>
      <vt:lpstr>PowerPoint Presentation</vt:lpstr>
      <vt:lpstr>Communication for Specific Disorders</vt:lpstr>
      <vt:lpstr>PowerPoint Presentation</vt:lpstr>
      <vt:lpstr>Communication for Specific Disorders</vt:lpstr>
      <vt:lpstr>PowerPoint Presentation</vt:lpstr>
      <vt:lpstr>Communication for Specific Disorders</vt:lpstr>
      <vt:lpstr>PowerPoint Presentation</vt:lpstr>
      <vt:lpstr>Communication for Specific Disorders</vt:lpstr>
      <vt:lpstr>PowerPoint Presentation</vt:lpstr>
      <vt:lpstr>Triggering and Preventing Challenging Behaviors</vt:lpstr>
      <vt:lpstr>PowerPoint Presentation</vt:lpstr>
      <vt:lpstr>Lesson 6</vt:lpstr>
      <vt:lpstr>Lesson 7: Boundaries</vt:lpstr>
      <vt:lpstr>PowerPoint Presentation</vt:lpstr>
      <vt:lpstr>Professional Boundaries</vt:lpstr>
      <vt:lpstr>PowerPoint Presentation</vt:lpstr>
      <vt:lpstr>Setting Boundaries</vt:lpstr>
      <vt:lpstr>PowerPoint Presentation</vt:lpstr>
      <vt:lpstr>Assertiveness</vt:lpstr>
      <vt:lpstr>Lesson 7</vt:lpstr>
      <vt:lpstr>Break</vt:lpstr>
      <vt:lpstr>Module 5: Creative Approaches to Challenging Behaviors</vt:lpstr>
      <vt:lpstr>Lesson 8: Approaching Behaviors</vt:lpstr>
      <vt:lpstr>PowerPoint Presentation</vt:lpstr>
      <vt:lpstr>Exploring Behaviors</vt:lpstr>
      <vt:lpstr>Strategy for Approaching Behaviors</vt:lpstr>
      <vt:lpstr>Strategy for Approaching Behaviors</vt:lpstr>
      <vt:lpstr>Strategy for Approaching Behaviors</vt:lpstr>
      <vt:lpstr>Strategy for Approaching Behaviors</vt:lpstr>
      <vt:lpstr>Strategy for Approaching Behaviors</vt:lpstr>
      <vt:lpstr>Strategy for Approaching Behaviors</vt:lpstr>
      <vt:lpstr>Strategy for Approaching Behaviors</vt:lpstr>
      <vt:lpstr>Lesson 8</vt:lpstr>
      <vt:lpstr>Lesson 9: Crisis Management</vt:lpstr>
      <vt:lpstr>PowerPoint Presentation</vt:lpstr>
      <vt:lpstr>Crisis</vt:lpstr>
      <vt:lpstr>Averting Crisis</vt:lpstr>
      <vt:lpstr>PowerPoint Presentation</vt:lpstr>
      <vt:lpstr>Decompensation</vt:lpstr>
      <vt:lpstr>PowerPoint Presentation</vt:lpstr>
      <vt:lpstr>Relapse</vt:lpstr>
      <vt:lpstr>PowerPoint Presentation</vt:lpstr>
      <vt:lpstr>When Crisis Occurs</vt:lpstr>
      <vt:lpstr>PowerPoint Presentation</vt:lpstr>
      <vt:lpstr>Crisis Resources</vt:lpstr>
      <vt:lpstr>PowerPoint Presentation</vt:lpstr>
      <vt:lpstr>Lesson 9</vt:lpstr>
      <vt:lpstr>Exam and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dc:title>
  <dc:creator>Regensburg, Angela L (DSHS/ALTSA/HCS)</dc:creator>
  <cp:lastModifiedBy>Regensburg, Angela L (DSHS/ALTSA/HCS)</cp:lastModifiedBy>
  <cp:revision>640</cp:revision>
  <dcterms:created xsi:type="dcterms:W3CDTF">2006-08-16T00:00:00Z</dcterms:created>
  <dcterms:modified xsi:type="dcterms:W3CDTF">2018-02-05T18:01:11Z</dcterms:modified>
</cp:coreProperties>
</file>